
<file path=[Content_Types].xml><?xml version="1.0" encoding="utf-8"?>
<Types xmlns="http://schemas.openxmlformats.org/package/2006/content-types">
  <Default Extension="gif" ContentType="image/gif"/>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3"/>
  </p:notesMasterIdLst>
  <p:handoutMasterIdLst>
    <p:handoutMasterId r:id="rId4"/>
  </p:handoutMasterIdLst>
  <p:sldIdLst>
    <p:sldId id="258" r:id="rId2"/>
  </p:sldIdLst>
  <p:sldSz cx="30243463" cy="428434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94" userDrawn="1">
          <p15:clr>
            <a:srgbClr val="A4A3A4"/>
          </p15:clr>
        </p15:guide>
        <p15:guide id="2" pos="952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03" autoAdjust="0"/>
    <p:restoredTop sz="93741" autoAdjust="0"/>
  </p:normalViewPr>
  <p:slideViewPr>
    <p:cSldViewPr>
      <p:cViewPr>
        <p:scale>
          <a:sx n="30" d="100"/>
          <a:sy n="30" d="100"/>
        </p:scale>
        <p:origin x="264" y="-5452"/>
      </p:cViewPr>
      <p:guideLst>
        <p:guide orient="horz" pos="13494"/>
        <p:guide pos="952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Knjiga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GB" sz="4400" noProof="0" dirty="0" err="1">
                <a:solidFill>
                  <a:schemeClr val="tx1"/>
                </a:solidFill>
                <a:latin typeface="Arial" panose="020B0604020202020204" pitchFamily="34" charset="0"/>
                <a:cs typeface="Arial" panose="020B0604020202020204" pitchFamily="34" charset="0"/>
              </a:rPr>
              <a:t>Heme</a:t>
            </a:r>
            <a:r>
              <a:rPr lang="en-GB" sz="4400" baseline="0" noProof="0" dirty="0">
                <a:solidFill>
                  <a:schemeClr val="tx1"/>
                </a:solidFill>
                <a:latin typeface="Arial" panose="020B0604020202020204" pitchFamily="34" charset="0"/>
                <a:cs typeface="Arial" panose="020B0604020202020204" pitchFamily="34" charset="0"/>
              </a:rPr>
              <a:t> reduction with ketoconazole and verapamil</a:t>
            </a:r>
            <a:endParaRPr lang="en-GB" sz="4400" noProof="0" dirty="0">
              <a:solidFill>
                <a:schemeClr val="tx1"/>
              </a:solidFill>
              <a:latin typeface="Arial" panose="020B0604020202020204" pitchFamily="34" charset="0"/>
              <a:cs typeface="Arial" panose="020B0604020202020204" pitchFamily="34"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sr-Latn-RS"/>
        </a:p>
      </c:txPr>
    </c:title>
    <c:autoTitleDeleted val="0"/>
    <c:plotArea>
      <c:layout/>
      <c:barChart>
        <c:barDir val="col"/>
        <c:grouping val="clustered"/>
        <c:varyColors val="0"/>
        <c:ser>
          <c:idx val="0"/>
          <c:order val="0"/>
          <c:tx>
            <c:strRef>
              <c:f>List1!$K$5</c:f>
              <c:strCache>
                <c:ptCount val="1"/>
                <c:pt idx="0">
                  <c:v>without SOD and CAT</c:v>
                </c:pt>
              </c:strCache>
            </c:strRef>
          </c:tx>
          <c:spPr>
            <a:solidFill>
              <a:schemeClr val="accent1"/>
            </a:solidFill>
            <a:ln>
              <a:noFill/>
            </a:ln>
            <a:effectLst/>
          </c:spPr>
          <c:invertIfNegative val="0"/>
          <c:cat>
            <c:strRef>
              <c:f>List1!$J$6:$J$7</c:f>
              <c:strCache>
                <c:ptCount val="2"/>
                <c:pt idx="0">
                  <c:v>ketoconazole</c:v>
                </c:pt>
                <c:pt idx="1">
                  <c:v>verapamil</c:v>
                </c:pt>
              </c:strCache>
            </c:strRef>
          </c:cat>
          <c:val>
            <c:numRef>
              <c:f>List1!$K$6:$K$7</c:f>
              <c:numCache>
                <c:formatCode>0.00%</c:formatCode>
                <c:ptCount val="2"/>
                <c:pt idx="0">
                  <c:v>0.1628</c:v>
                </c:pt>
                <c:pt idx="1">
                  <c:v>0.308</c:v>
                </c:pt>
              </c:numCache>
            </c:numRef>
          </c:val>
          <c:extLst>
            <c:ext xmlns:c16="http://schemas.microsoft.com/office/drawing/2014/chart" uri="{C3380CC4-5D6E-409C-BE32-E72D297353CC}">
              <c16:uniqueId val="{00000000-901E-49C4-9BFC-E0CE4C2C6F66}"/>
            </c:ext>
          </c:extLst>
        </c:ser>
        <c:ser>
          <c:idx val="1"/>
          <c:order val="1"/>
          <c:tx>
            <c:strRef>
              <c:f>List1!$L$5</c:f>
              <c:strCache>
                <c:ptCount val="1"/>
                <c:pt idx="0">
                  <c:v>with SOD and CAT</c:v>
                </c:pt>
              </c:strCache>
            </c:strRef>
          </c:tx>
          <c:spPr>
            <a:solidFill>
              <a:schemeClr val="accent2"/>
            </a:solidFill>
            <a:ln>
              <a:noFill/>
            </a:ln>
            <a:effectLst/>
          </c:spPr>
          <c:invertIfNegative val="0"/>
          <c:cat>
            <c:strRef>
              <c:f>List1!$J$6:$J$7</c:f>
              <c:strCache>
                <c:ptCount val="2"/>
                <c:pt idx="0">
                  <c:v>ketoconazole</c:v>
                </c:pt>
                <c:pt idx="1">
                  <c:v>verapamil</c:v>
                </c:pt>
              </c:strCache>
            </c:strRef>
          </c:cat>
          <c:val>
            <c:numRef>
              <c:f>List1!$L$6:$L$7</c:f>
              <c:numCache>
                <c:formatCode>0.00%</c:formatCode>
                <c:ptCount val="2"/>
                <c:pt idx="0">
                  <c:v>0.2266</c:v>
                </c:pt>
                <c:pt idx="1">
                  <c:v>0.41770000000000002</c:v>
                </c:pt>
              </c:numCache>
            </c:numRef>
          </c:val>
          <c:extLst>
            <c:ext xmlns:c16="http://schemas.microsoft.com/office/drawing/2014/chart" uri="{C3380CC4-5D6E-409C-BE32-E72D297353CC}">
              <c16:uniqueId val="{00000001-901E-49C4-9BFC-E0CE4C2C6F66}"/>
            </c:ext>
          </c:extLst>
        </c:ser>
        <c:dLbls>
          <c:showLegendKey val="0"/>
          <c:showVal val="0"/>
          <c:showCatName val="0"/>
          <c:showSerName val="0"/>
          <c:showPercent val="0"/>
          <c:showBubbleSize val="0"/>
        </c:dLbls>
        <c:gapWidth val="219"/>
        <c:overlap val="-27"/>
        <c:axId val="987198655"/>
        <c:axId val="987183263"/>
      </c:barChart>
      <c:catAx>
        <c:axId val="9871986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000" b="0" i="0" u="none" strike="noStrike" kern="1200" baseline="0">
                <a:solidFill>
                  <a:schemeClr val="tx1"/>
                </a:solidFill>
                <a:latin typeface="+mn-lt"/>
                <a:ea typeface="+mn-ea"/>
                <a:cs typeface="+mn-cs"/>
              </a:defRPr>
            </a:pPr>
            <a:endParaRPr lang="sr-Latn-RS"/>
          </a:p>
        </c:txPr>
        <c:crossAx val="987183263"/>
        <c:crosses val="autoZero"/>
        <c:auto val="1"/>
        <c:lblAlgn val="ctr"/>
        <c:lblOffset val="100"/>
        <c:noMultiLvlLbl val="0"/>
      </c:catAx>
      <c:valAx>
        <c:axId val="987183263"/>
        <c:scaling>
          <c:orientation val="minMax"/>
        </c:scaling>
        <c:delete val="0"/>
        <c:axPos val="l"/>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sr-Latn-RS"/>
          </a:p>
        </c:txPr>
        <c:crossAx val="98719865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3300" b="0" i="0" u="none" strike="noStrike" kern="1200" baseline="0">
              <a:solidFill>
                <a:schemeClr val="tx1"/>
              </a:solidFill>
              <a:latin typeface="+mn-lt"/>
              <a:ea typeface="+mn-ea"/>
              <a:cs typeface="+mn-cs"/>
            </a:defRPr>
          </a:pPr>
          <a:endParaRPr lang="sr-Latn-RS"/>
        </a:p>
      </c:txPr>
    </c:legend>
    <c:plotVisOnly val="1"/>
    <c:dispBlanksAs val="gap"/>
    <c:showDLblsOverMax val="0"/>
  </c:chart>
  <c:spPr>
    <a:noFill/>
    <a:ln>
      <a:noFill/>
    </a:ln>
    <a:effectLst/>
  </c:spPr>
  <c:txPr>
    <a:bodyPr/>
    <a:lstStyle/>
    <a:p>
      <a:pPr>
        <a:defRPr/>
      </a:pPr>
      <a:endParaRPr lang="sr-Latn-R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5EECCAF-04FC-49B0-9B42-B5643685682E}" type="datetimeFigureOut">
              <a:rPr lang="en-US" smtClean="0"/>
              <a:pPr/>
              <a:t>2/9/2024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0F3D99B-C8BF-4CBA-9F2E-48012EA91AA9}" type="slidenum">
              <a:rPr lang="en-US" smtClean="0"/>
              <a:pPr/>
              <a:t>‹#›</a:t>
            </a:fld>
            <a:endParaRPr lang="en-US" dirty="0"/>
          </a:p>
        </p:txBody>
      </p:sp>
    </p:spTree>
    <p:extLst>
      <p:ext uri="{BB962C8B-B14F-4D97-AF65-F5344CB8AC3E}">
        <p14:creationId xmlns:p14="http://schemas.microsoft.com/office/powerpoint/2010/main" val="37672821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926655-08D2-498D-B713-E28BCA7F2F5C}" type="datetimeFigureOut">
              <a:rPr lang="en-US" smtClean="0"/>
              <a:pPr/>
              <a:t>2/9/2024</a:t>
            </a:fld>
            <a:endParaRPr lang="en-US" dirty="0"/>
          </a:p>
        </p:txBody>
      </p:sp>
      <p:sp>
        <p:nvSpPr>
          <p:cNvPr id="4" name="Slide Image Placeholder 3"/>
          <p:cNvSpPr>
            <a:spLocks noGrp="1" noRot="1" noChangeAspect="1"/>
          </p:cNvSpPr>
          <p:nvPr>
            <p:ph type="sldImg" idx="2"/>
          </p:nvPr>
        </p:nvSpPr>
        <p:spPr>
          <a:xfrm>
            <a:off x="2219325" y="685800"/>
            <a:ext cx="241935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260CA4-6F11-4D83-95FE-1F9833D3ED85}" type="slidenum">
              <a:rPr lang="en-US" smtClean="0"/>
              <a:pPr/>
              <a:t>‹#›</a:t>
            </a:fld>
            <a:endParaRPr lang="en-US" dirty="0"/>
          </a:p>
        </p:txBody>
      </p:sp>
    </p:spTree>
    <p:extLst>
      <p:ext uri="{BB962C8B-B14F-4D97-AF65-F5344CB8AC3E}">
        <p14:creationId xmlns:p14="http://schemas.microsoft.com/office/powerpoint/2010/main" val="1411747615"/>
      </p:ext>
    </p:extLst>
  </p:cSld>
  <p:clrMap bg1="lt1" tx1="dk1" bg2="lt2" tx2="dk2" accent1="accent1" accent2="accent2" accent3="accent3" accent4="accent4" accent5="accent5" accent6="accent6" hlink="hlink" folHlink="folHlink"/>
  <p:notesStyle>
    <a:lvl1pPr marL="0" algn="l" defTabSz="1159749" rtl="0" eaLnBrk="1" latinLnBrk="0" hangingPunct="1">
      <a:defRPr sz="1396" kern="1200">
        <a:solidFill>
          <a:schemeClr val="tx1"/>
        </a:solidFill>
        <a:latin typeface="+mn-lt"/>
        <a:ea typeface="+mn-ea"/>
        <a:cs typeface="+mn-cs"/>
      </a:defRPr>
    </a:lvl1pPr>
    <a:lvl2pPr marL="579872" algn="l" defTabSz="1159749" rtl="0" eaLnBrk="1" latinLnBrk="0" hangingPunct="1">
      <a:defRPr sz="1396" kern="1200">
        <a:solidFill>
          <a:schemeClr val="tx1"/>
        </a:solidFill>
        <a:latin typeface="+mn-lt"/>
        <a:ea typeface="+mn-ea"/>
        <a:cs typeface="+mn-cs"/>
      </a:defRPr>
    </a:lvl2pPr>
    <a:lvl3pPr marL="1159749" algn="l" defTabSz="1159749" rtl="0" eaLnBrk="1" latinLnBrk="0" hangingPunct="1">
      <a:defRPr sz="1396" kern="1200">
        <a:solidFill>
          <a:schemeClr val="tx1"/>
        </a:solidFill>
        <a:latin typeface="+mn-lt"/>
        <a:ea typeface="+mn-ea"/>
        <a:cs typeface="+mn-cs"/>
      </a:defRPr>
    </a:lvl3pPr>
    <a:lvl4pPr marL="1739622" algn="l" defTabSz="1159749" rtl="0" eaLnBrk="1" latinLnBrk="0" hangingPunct="1">
      <a:defRPr sz="1396" kern="1200">
        <a:solidFill>
          <a:schemeClr val="tx1"/>
        </a:solidFill>
        <a:latin typeface="+mn-lt"/>
        <a:ea typeface="+mn-ea"/>
        <a:cs typeface="+mn-cs"/>
      </a:defRPr>
    </a:lvl4pPr>
    <a:lvl5pPr marL="2319501" algn="l" defTabSz="1159749" rtl="0" eaLnBrk="1" latinLnBrk="0" hangingPunct="1">
      <a:defRPr sz="1396" kern="1200">
        <a:solidFill>
          <a:schemeClr val="tx1"/>
        </a:solidFill>
        <a:latin typeface="+mn-lt"/>
        <a:ea typeface="+mn-ea"/>
        <a:cs typeface="+mn-cs"/>
      </a:defRPr>
    </a:lvl5pPr>
    <a:lvl6pPr marL="2899374" algn="l" defTabSz="1159749" rtl="0" eaLnBrk="1" latinLnBrk="0" hangingPunct="1">
      <a:defRPr sz="1396" kern="1200">
        <a:solidFill>
          <a:schemeClr val="tx1"/>
        </a:solidFill>
        <a:latin typeface="+mn-lt"/>
        <a:ea typeface="+mn-ea"/>
        <a:cs typeface="+mn-cs"/>
      </a:defRPr>
    </a:lvl6pPr>
    <a:lvl7pPr marL="3479251" algn="l" defTabSz="1159749" rtl="0" eaLnBrk="1" latinLnBrk="0" hangingPunct="1">
      <a:defRPr sz="1396" kern="1200">
        <a:solidFill>
          <a:schemeClr val="tx1"/>
        </a:solidFill>
        <a:latin typeface="+mn-lt"/>
        <a:ea typeface="+mn-ea"/>
        <a:cs typeface="+mn-cs"/>
      </a:defRPr>
    </a:lvl7pPr>
    <a:lvl8pPr marL="4059124" algn="l" defTabSz="1159749" rtl="0" eaLnBrk="1" latinLnBrk="0" hangingPunct="1">
      <a:defRPr sz="1396" kern="1200">
        <a:solidFill>
          <a:schemeClr val="tx1"/>
        </a:solidFill>
        <a:latin typeface="+mn-lt"/>
        <a:ea typeface="+mn-ea"/>
        <a:cs typeface="+mn-cs"/>
      </a:defRPr>
    </a:lvl8pPr>
    <a:lvl9pPr marL="4639002" algn="l" defTabSz="1159749" rtl="0" eaLnBrk="1" latinLnBrk="0" hangingPunct="1">
      <a:defRPr sz="139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2268260" y="7011651"/>
            <a:ext cx="25706944" cy="14915868"/>
          </a:xfrm>
        </p:spPr>
        <p:txBody>
          <a:bodyPr anchor="b"/>
          <a:lstStyle>
            <a:lvl1pPr algn="ctr">
              <a:defRPr sz="19845"/>
            </a:lvl1pPr>
          </a:lstStyle>
          <a:p>
            <a:r>
              <a:rPr lang="hr-HR"/>
              <a:t>Kliknite da biste uredili stil naslova matrice</a:t>
            </a:r>
            <a:endParaRPr lang="en-US" dirty="0"/>
          </a:p>
        </p:txBody>
      </p:sp>
      <p:sp>
        <p:nvSpPr>
          <p:cNvPr id="3" name="Subtitle 2"/>
          <p:cNvSpPr>
            <a:spLocks noGrp="1"/>
          </p:cNvSpPr>
          <p:nvPr>
            <p:ph type="subTitle" idx="1"/>
          </p:nvPr>
        </p:nvSpPr>
        <p:spPr>
          <a:xfrm>
            <a:off x="3780433" y="22502732"/>
            <a:ext cx="22682597" cy="10343913"/>
          </a:xfrm>
        </p:spPr>
        <p:txBody>
          <a:bodyPr/>
          <a:lstStyle>
            <a:lvl1pPr marL="0" indent="0" algn="ctr">
              <a:buNone/>
              <a:defRPr sz="7938"/>
            </a:lvl1pPr>
            <a:lvl2pPr marL="1512189" indent="0" algn="ctr">
              <a:buNone/>
              <a:defRPr sz="6615"/>
            </a:lvl2pPr>
            <a:lvl3pPr marL="3024378" indent="0" algn="ctr">
              <a:buNone/>
              <a:defRPr sz="5954"/>
            </a:lvl3pPr>
            <a:lvl4pPr marL="4536567" indent="0" algn="ctr">
              <a:buNone/>
              <a:defRPr sz="5292"/>
            </a:lvl4pPr>
            <a:lvl5pPr marL="6048756" indent="0" algn="ctr">
              <a:buNone/>
              <a:defRPr sz="5292"/>
            </a:lvl5pPr>
            <a:lvl6pPr marL="7560945" indent="0" algn="ctr">
              <a:buNone/>
              <a:defRPr sz="5292"/>
            </a:lvl6pPr>
            <a:lvl7pPr marL="9073134" indent="0" algn="ctr">
              <a:buNone/>
              <a:defRPr sz="5292"/>
            </a:lvl7pPr>
            <a:lvl8pPr marL="10585323" indent="0" algn="ctr">
              <a:buNone/>
              <a:defRPr sz="5292"/>
            </a:lvl8pPr>
            <a:lvl9pPr marL="12097512" indent="0" algn="ctr">
              <a:buNone/>
              <a:defRPr sz="5292"/>
            </a:lvl9pPr>
          </a:lstStyle>
          <a:p>
            <a:r>
              <a:rPr lang="hr-HR"/>
              <a:t>Kliknite da biste uredili stil podnaslova matrice</a:t>
            </a:r>
            <a:endParaRPr lang="en-US" dirty="0"/>
          </a:p>
        </p:txBody>
      </p:sp>
      <p:sp>
        <p:nvSpPr>
          <p:cNvPr id="4" name="Date Placeholder 3"/>
          <p:cNvSpPr>
            <a:spLocks noGrp="1"/>
          </p:cNvSpPr>
          <p:nvPr>
            <p:ph type="dt" sz="half" idx="10"/>
          </p:nvPr>
        </p:nvSpPr>
        <p:spPr/>
        <p:txBody>
          <a:bodyPr/>
          <a:lstStyle/>
          <a:p>
            <a:fld id="{7CD3C8CC-FDE0-4AA4-8805-34E3E931ED5F}" type="datetimeFigureOut">
              <a:rPr lang="en-US" smtClean="0"/>
              <a:pPr/>
              <a:t>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1156D9-7610-4938-86FF-DC2350F7BC3C}" type="slidenum">
              <a:rPr lang="en-US" smtClean="0"/>
              <a:pPr/>
              <a:t>‹#›</a:t>
            </a:fld>
            <a:endParaRPr lang="en-US" dirty="0"/>
          </a:p>
        </p:txBody>
      </p:sp>
    </p:spTree>
    <p:extLst>
      <p:ext uri="{BB962C8B-B14F-4D97-AF65-F5344CB8AC3E}">
        <p14:creationId xmlns:p14="http://schemas.microsoft.com/office/powerpoint/2010/main" val="349262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7CD3C8CC-FDE0-4AA4-8805-34E3E931ED5F}" type="datetimeFigureOut">
              <a:rPr lang="en-US" smtClean="0"/>
              <a:pPr/>
              <a:t>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1156D9-7610-4938-86FF-DC2350F7BC3C}" type="slidenum">
              <a:rPr lang="en-US" smtClean="0"/>
              <a:pPr/>
              <a:t>‹#›</a:t>
            </a:fld>
            <a:endParaRPr lang="en-US" dirty="0"/>
          </a:p>
        </p:txBody>
      </p:sp>
    </p:spTree>
    <p:extLst>
      <p:ext uri="{BB962C8B-B14F-4D97-AF65-F5344CB8AC3E}">
        <p14:creationId xmlns:p14="http://schemas.microsoft.com/office/powerpoint/2010/main" val="2213335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42980" y="2281017"/>
            <a:ext cx="6521247" cy="36307844"/>
          </a:xfrm>
        </p:spPr>
        <p:txBody>
          <a:bodyPr vert="eaVert"/>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2079240" y="2281017"/>
            <a:ext cx="19185697" cy="36307844"/>
          </a:xfrm>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7CD3C8CC-FDE0-4AA4-8805-34E3E931ED5F}" type="datetimeFigureOut">
              <a:rPr lang="en-US" smtClean="0"/>
              <a:pPr/>
              <a:t>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1156D9-7610-4938-86FF-DC2350F7BC3C}" type="slidenum">
              <a:rPr lang="en-US" smtClean="0"/>
              <a:pPr/>
              <a:t>‹#›</a:t>
            </a:fld>
            <a:endParaRPr lang="en-US" dirty="0"/>
          </a:p>
        </p:txBody>
      </p:sp>
    </p:spTree>
    <p:extLst>
      <p:ext uri="{BB962C8B-B14F-4D97-AF65-F5344CB8AC3E}">
        <p14:creationId xmlns:p14="http://schemas.microsoft.com/office/powerpoint/2010/main" val="3117478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idx="1"/>
          </p:nvPr>
        </p:nvSpPr>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7CD3C8CC-FDE0-4AA4-8805-34E3E931ED5F}" type="datetimeFigureOut">
              <a:rPr lang="en-US" smtClean="0"/>
              <a:pPr/>
              <a:t>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1156D9-7610-4938-86FF-DC2350F7BC3C}" type="slidenum">
              <a:rPr lang="en-US" smtClean="0"/>
              <a:pPr/>
              <a:t>‹#›</a:t>
            </a:fld>
            <a:endParaRPr lang="en-US" dirty="0"/>
          </a:p>
        </p:txBody>
      </p:sp>
    </p:spTree>
    <p:extLst>
      <p:ext uri="{BB962C8B-B14F-4D97-AF65-F5344CB8AC3E}">
        <p14:creationId xmlns:p14="http://schemas.microsoft.com/office/powerpoint/2010/main" val="3155578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2063488" y="10681123"/>
            <a:ext cx="26084987" cy="17821682"/>
          </a:xfrm>
        </p:spPr>
        <p:txBody>
          <a:bodyPr anchor="b"/>
          <a:lstStyle>
            <a:lvl1pPr>
              <a:defRPr sz="19845"/>
            </a:lvl1pPr>
          </a:lstStyle>
          <a:p>
            <a:r>
              <a:rPr lang="hr-HR"/>
              <a:t>Kliknite da biste uredili stil naslova matrice</a:t>
            </a:r>
            <a:endParaRPr lang="en-US" dirty="0"/>
          </a:p>
        </p:txBody>
      </p:sp>
      <p:sp>
        <p:nvSpPr>
          <p:cNvPr id="3" name="Text Placeholder 2"/>
          <p:cNvSpPr>
            <a:spLocks noGrp="1"/>
          </p:cNvSpPr>
          <p:nvPr>
            <p:ph type="body" idx="1"/>
          </p:nvPr>
        </p:nvSpPr>
        <p:spPr>
          <a:xfrm>
            <a:off x="2063488" y="28671404"/>
            <a:ext cx="26084987" cy="9372002"/>
          </a:xfrm>
        </p:spPr>
        <p:txBody>
          <a:bodyPr/>
          <a:lstStyle>
            <a:lvl1pPr marL="0" indent="0">
              <a:buNone/>
              <a:defRPr sz="7938">
                <a:solidFill>
                  <a:schemeClr val="tx1"/>
                </a:solidFill>
              </a:defRPr>
            </a:lvl1pPr>
            <a:lvl2pPr marL="1512189" indent="0">
              <a:buNone/>
              <a:defRPr sz="6615">
                <a:solidFill>
                  <a:schemeClr val="tx1">
                    <a:tint val="75000"/>
                  </a:schemeClr>
                </a:solidFill>
              </a:defRPr>
            </a:lvl2pPr>
            <a:lvl3pPr marL="3024378" indent="0">
              <a:buNone/>
              <a:defRPr sz="5954">
                <a:solidFill>
                  <a:schemeClr val="tx1">
                    <a:tint val="75000"/>
                  </a:schemeClr>
                </a:solidFill>
              </a:defRPr>
            </a:lvl3pPr>
            <a:lvl4pPr marL="4536567" indent="0">
              <a:buNone/>
              <a:defRPr sz="5292">
                <a:solidFill>
                  <a:schemeClr val="tx1">
                    <a:tint val="75000"/>
                  </a:schemeClr>
                </a:solidFill>
              </a:defRPr>
            </a:lvl4pPr>
            <a:lvl5pPr marL="6048756" indent="0">
              <a:buNone/>
              <a:defRPr sz="5292">
                <a:solidFill>
                  <a:schemeClr val="tx1">
                    <a:tint val="75000"/>
                  </a:schemeClr>
                </a:solidFill>
              </a:defRPr>
            </a:lvl5pPr>
            <a:lvl6pPr marL="7560945" indent="0">
              <a:buNone/>
              <a:defRPr sz="5292">
                <a:solidFill>
                  <a:schemeClr val="tx1">
                    <a:tint val="75000"/>
                  </a:schemeClr>
                </a:solidFill>
              </a:defRPr>
            </a:lvl6pPr>
            <a:lvl7pPr marL="9073134" indent="0">
              <a:buNone/>
              <a:defRPr sz="5292">
                <a:solidFill>
                  <a:schemeClr val="tx1">
                    <a:tint val="75000"/>
                  </a:schemeClr>
                </a:solidFill>
              </a:defRPr>
            </a:lvl7pPr>
            <a:lvl8pPr marL="10585323" indent="0">
              <a:buNone/>
              <a:defRPr sz="5292">
                <a:solidFill>
                  <a:schemeClr val="tx1">
                    <a:tint val="75000"/>
                  </a:schemeClr>
                </a:solidFill>
              </a:defRPr>
            </a:lvl8pPr>
            <a:lvl9pPr marL="12097512" indent="0">
              <a:buNone/>
              <a:defRPr sz="5292">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7CD3C8CC-FDE0-4AA4-8805-34E3E931ED5F}" type="datetimeFigureOut">
              <a:rPr lang="en-US" smtClean="0"/>
              <a:pPr/>
              <a:t>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1156D9-7610-4938-86FF-DC2350F7BC3C}" type="slidenum">
              <a:rPr lang="en-US" smtClean="0"/>
              <a:pPr/>
              <a:t>‹#›</a:t>
            </a:fld>
            <a:endParaRPr lang="en-US" dirty="0"/>
          </a:p>
        </p:txBody>
      </p:sp>
    </p:spTree>
    <p:extLst>
      <p:ext uri="{BB962C8B-B14F-4D97-AF65-F5344CB8AC3E}">
        <p14:creationId xmlns:p14="http://schemas.microsoft.com/office/powerpoint/2010/main" val="3106188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sz="half" idx="1"/>
          </p:nvPr>
        </p:nvSpPr>
        <p:spPr>
          <a:xfrm>
            <a:off x="2079238" y="11405085"/>
            <a:ext cx="12853472" cy="27183775"/>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Content Placeholder 3"/>
          <p:cNvSpPr>
            <a:spLocks noGrp="1"/>
          </p:cNvSpPr>
          <p:nvPr>
            <p:ph sz="half" idx="2"/>
          </p:nvPr>
        </p:nvSpPr>
        <p:spPr>
          <a:xfrm>
            <a:off x="15310753" y="11405085"/>
            <a:ext cx="12853472" cy="27183775"/>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Date Placeholder 4"/>
          <p:cNvSpPr>
            <a:spLocks noGrp="1"/>
          </p:cNvSpPr>
          <p:nvPr>
            <p:ph type="dt" sz="half" idx="10"/>
          </p:nvPr>
        </p:nvSpPr>
        <p:spPr/>
        <p:txBody>
          <a:bodyPr/>
          <a:lstStyle/>
          <a:p>
            <a:fld id="{7CD3C8CC-FDE0-4AA4-8805-34E3E931ED5F}" type="datetimeFigureOut">
              <a:rPr lang="en-US" smtClean="0"/>
              <a:pPr/>
              <a:t>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61156D9-7610-4938-86FF-DC2350F7BC3C}" type="slidenum">
              <a:rPr lang="en-US" smtClean="0"/>
              <a:pPr/>
              <a:t>‹#›</a:t>
            </a:fld>
            <a:endParaRPr lang="en-US" dirty="0"/>
          </a:p>
        </p:txBody>
      </p:sp>
    </p:spTree>
    <p:extLst>
      <p:ext uri="{BB962C8B-B14F-4D97-AF65-F5344CB8AC3E}">
        <p14:creationId xmlns:p14="http://schemas.microsoft.com/office/powerpoint/2010/main" val="4093772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a:xfrm>
            <a:off x="2083177" y="2281026"/>
            <a:ext cx="26084987" cy="8281087"/>
          </a:xfrm>
        </p:spPr>
        <p:txBody>
          <a:bodyPr/>
          <a:lstStyle/>
          <a:p>
            <a:r>
              <a:rPr lang="hr-HR"/>
              <a:t>Kliknite da biste uredili stil naslova matrice</a:t>
            </a:r>
            <a:endParaRPr lang="en-US" dirty="0"/>
          </a:p>
        </p:txBody>
      </p:sp>
      <p:sp>
        <p:nvSpPr>
          <p:cNvPr id="3" name="Text Placeholder 2"/>
          <p:cNvSpPr>
            <a:spLocks noGrp="1"/>
          </p:cNvSpPr>
          <p:nvPr>
            <p:ph type="body" idx="1"/>
          </p:nvPr>
        </p:nvSpPr>
        <p:spPr>
          <a:xfrm>
            <a:off x="2083181" y="10502599"/>
            <a:ext cx="12794400" cy="5147161"/>
          </a:xfrm>
        </p:spPr>
        <p:txBody>
          <a:bodyPr anchor="b"/>
          <a:lstStyle>
            <a:lvl1pPr marL="0" indent="0">
              <a:buNone/>
              <a:defRPr sz="7938" b="1"/>
            </a:lvl1pPr>
            <a:lvl2pPr marL="1512189" indent="0">
              <a:buNone/>
              <a:defRPr sz="6615" b="1"/>
            </a:lvl2pPr>
            <a:lvl3pPr marL="3024378" indent="0">
              <a:buNone/>
              <a:defRPr sz="5954" b="1"/>
            </a:lvl3pPr>
            <a:lvl4pPr marL="4536567" indent="0">
              <a:buNone/>
              <a:defRPr sz="5292" b="1"/>
            </a:lvl4pPr>
            <a:lvl5pPr marL="6048756" indent="0">
              <a:buNone/>
              <a:defRPr sz="5292" b="1"/>
            </a:lvl5pPr>
            <a:lvl6pPr marL="7560945" indent="0">
              <a:buNone/>
              <a:defRPr sz="5292" b="1"/>
            </a:lvl6pPr>
            <a:lvl7pPr marL="9073134" indent="0">
              <a:buNone/>
              <a:defRPr sz="5292" b="1"/>
            </a:lvl7pPr>
            <a:lvl8pPr marL="10585323" indent="0">
              <a:buNone/>
              <a:defRPr sz="5292" b="1"/>
            </a:lvl8pPr>
            <a:lvl9pPr marL="12097512" indent="0">
              <a:buNone/>
              <a:defRPr sz="5292" b="1"/>
            </a:lvl9pPr>
          </a:lstStyle>
          <a:p>
            <a:pPr lvl="0"/>
            <a:r>
              <a:rPr lang="hr-HR"/>
              <a:t>Kliknite da biste uredili matrice</a:t>
            </a:r>
          </a:p>
        </p:txBody>
      </p:sp>
      <p:sp>
        <p:nvSpPr>
          <p:cNvPr id="4" name="Content Placeholder 3"/>
          <p:cNvSpPr>
            <a:spLocks noGrp="1"/>
          </p:cNvSpPr>
          <p:nvPr>
            <p:ph sz="half" idx="2"/>
          </p:nvPr>
        </p:nvSpPr>
        <p:spPr>
          <a:xfrm>
            <a:off x="2083181" y="15649760"/>
            <a:ext cx="12794400" cy="23018440"/>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Text Placeholder 4"/>
          <p:cNvSpPr>
            <a:spLocks noGrp="1"/>
          </p:cNvSpPr>
          <p:nvPr>
            <p:ph type="body" sz="quarter" idx="3"/>
          </p:nvPr>
        </p:nvSpPr>
        <p:spPr>
          <a:xfrm>
            <a:off x="15310755" y="10502599"/>
            <a:ext cx="12857411" cy="5147161"/>
          </a:xfrm>
        </p:spPr>
        <p:txBody>
          <a:bodyPr anchor="b"/>
          <a:lstStyle>
            <a:lvl1pPr marL="0" indent="0">
              <a:buNone/>
              <a:defRPr sz="7938" b="1"/>
            </a:lvl1pPr>
            <a:lvl2pPr marL="1512189" indent="0">
              <a:buNone/>
              <a:defRPr sz="6615" b="1"/>
            </a:lvl2pPr>
            <a:lvl3pPr marL="3024378" indent="0">
              <a:buNone/>
              <a:defRPr sz="5954" b="1"/>
            </a:lvl3pPr>
            <a:lvl4pPr marL="4536567" indent="0">
              <a:buNone/>
              <a:defRPr sz="5292" b="1"/>
            </a:lvl4pPr>
            <a:lvl5pPr marL="6048756" indent="0">
              <a:buNone/>
              <a:defRPr sz="5292" b="1"/>
            </a:lvl5pPr>
            <a:lvl6pPr marL="7560945" indent="0">
              <a:buNone/>
              <a:defRPr sz="5292" b="1"/>
            </a:lvl6pPr>
            <a:lvl7pPr marL="9073134" indent="0">
              <a:buNone/>
              <a:defRPr sz="5292" b="1"/>
            </a:lvl7pPr>
            <a:lvl8pPr marL="10585323" indent="0">
              <a:buNone/>
              <a:defRPr sz="5292" b="1"/>
            </a:lvl8pPr>
            <a:lvl9pPr marL="12097512" indent="0">
              <a:buNone/>
              <a:defRPr sz="5292" b="1"/>
            </a:lvl9pPr>
          </a:lstStyle>
          <a:p>
            <a:pPr lvl="0"/>
            <a:r>
              <a:rPr lang="hr-HR"/>
              <a:t>Kliknite da biste uredili matrice</a:t>
            </a:r>
          </a:p>
        </p:txBody>
      </p:sp>
      <p:sp>
        <p:nvSpPr>
          <p:cNvPr id="6" name="Content Placeholder 5"/>
          <p:cNvSpPr>
            <a:spLocks noGrp="1"/>
          </p:cNvSpPr>
          <p:nvPr>
            <p:ph sz="quarter" idx="4"/>
          </p:nvPr>
        </p:nvSpPr>
        <p:spPr>
          <a:xfrm>
            <a:off x="15310755" y="15649760"/>
            <a:ext cx="12857411" cy="23018440"/>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7" name="Date Placeholder 6"/>
          <p:cNvSpPr>
            <a:spLocks noGrp="1"/>
          </p:cNvSpPr>
          <p:nvPr>
            <p:ph type="dt" sz="half" idx="10"/>
          </p:nvPr>
        </p:nvSpPr>
        <p:spPr/>
        <p:txBody>
          <a:bodyPr/>
          <a:lstStyle/>
          <a:p>
            <a:fld id="{7CD3C8CC-FDE0-4AA4-8805-34E3E931ED5F}" type="datetimeFigureOut">
              <a:rPr lang="en-US" smtClean="0"/>
              <a:pPr/>
              <a:t>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61156D9-7610-4938-86FF-DC2350F7BC3C}" type="slidenum">
              <a:rPr lang="en-US" smtClean="0"/>
              <a:pPr/>
              <a:t>‹#›</a:t>
            </a:fld>
            <a:endParaRPr lang="en-US" dirty="0"/>
          </a:p>
        </p:txBody>
      </p:sp>
    </p:spTree>
    <p:extLst>
      <p:ext uri="{BB962C8B-B14F-4D97-AF65-F5344CB8AC3E}">
        <p14:creationId xmlns:p14="http://schemas.microsoft.com/office/powerpoint/2010/main" val="2054947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p>
            <a:fld id="{7CD3C8CC-FDE0-4AA4-8805-34E3E931ED5F}" type="datetimeFigureOut">
              <a:rPr lang="en-US" smtClean="0"/>
              <a:pPr/>
              <a:t>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61156D9-7610-4938-86FF-DC2350F7BC3C}" type="slidenum">
              <a:rPr lang="en-US" smtClean="0"/>
              <a:pPr/>
              <a:t>‹#›</a:t>
            </a:fld>
            <a:endParaRPr lang="en-US" dirty="0"/>
          </a:p>
        </p:txBody>
      </p:sp>
    </p:spTree>
    <p:extLst>
      <p:ext uri="{BB962C8B-B14F-4D97-AF65-F5344CB8AC3E}">
        <p14:creationId xmlns:p14="http://schemas.microsoft.com/office/powerpoint/2010/main" val="4186604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D3C8CC-FDE0-4AA4-8805-34E3E931ED5F}" type="datetimeFigureOut">
              <a:rPr lang="en-US" smtClean="0"/>
              <a:pPr/>
              <a:t>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61156D9-7610-4938-86FF-DC2350F7BC3C}" type="slidenum">
              <a:rPr lang="en-US" smtClean="0"/>
              <a:pPr/>
              <a:t>‹#›</a:t>
            </a:fld>
            <a:endParaRPr lang="en-US" dirty="0"/>
          </a:p>
        </p:txBody>
      </p:sp>
    </p:spTree>
    <p:extLst>
      <p:ext uri="{BB962C8B-B14F-4D97-AF65-F5344CB8AC3E}">
        <p14:creationId xmlns:p14="http://schemas.microsoft.com/office/powerpoint/2010/main" val="1714024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2083177" y="2856230"/>
            <a:ext cx="9754304" cy="9996805"/>
          </a:xfrm>
        </p:spPr>
        <p:txBody>
          <a:bodyPr anchor="b"/>
          <a:lstStyle>
            <a:lvl1pPr>
              <a:defRPr sz="10584"/>
            </a:lvl1pPr>
          </a:lstStyle>
          <a:p>
            <a:r>
              <a:rPr lang="hr-HR"/>
              <a:t>Kliknite da biste uredili stil naslova matrice</a:t>
            </a:r>
            <a:endParaRPr lang="en-US" dirty="0"/>
          </a:p>
        </p:txBody>
      </p:sp>
      <p:sp>
        <p:nvSpPr>
          <p:cNvPr id="3" name="Content Placeholder 2"/>
          <p:cNvSpPr>
            <a:spLocks noGrp="1"/>
          </p:cNvSpPr>
          <p:nvPr>
            <p:ph idx="1"/>
          </p:nvPr>
        </p:nvSpPr>
        <p:spPr>
          <a:xfrm>
            <a:off x="12857411" y="6168673"/>
            <a:ext cx="15310753" cy="30446618"/>
          </a:xfrm>
        </p:spPr>
        <p:txBody>
          <a:bodyPr/>
          <a:lstStyle>
            <a:lvl1pPr>
              <a:defRPr sz="10584"/>
            </a:lvl1pPr>
            <a:lvl2pPr>
              <a:defRPr sz="9261"/>
            </a:lvl2pPr>
            <a:lvl3pPr>
              <a:defRPr sz="7938"/>
            </a:lvl3pPr>
            <a:lvl4pPr>
              <a:defRPr sz="6615"/>
            </a:lvl4pPr>
            <a:lvl5pPr>
              <a:defRPr sz="6615"/>
            </a:lvl5pPr>
            <a:lvl6pPr>
              <a:defRPr sz="6615"/>
            </a:lvl6pPr>
            <a:lvl7pPr>
              <a:defRPr sz="6615"/>
            </a:lvl7pPr>
            <a:lvl8pPr>
              <a:defRPr sz="6615"/>
            </a:lvl8pPr>
            <a:lvl9pPr>
              <a:defRPr sz="6615"/>
            </a:lvl9p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Text Placeholder 3"/>
          <p:cNvSpPr>
            <a:spLocks noGrp="1"/>
          </p:cNvSpPr>
          <p:nvPr>
            <p:ph type="body" sz="half" idx="2"/>
          </p:nvPr>
        </p:nvSpPr>
        <p:spPr>
          <a:xfrm>
            <a:off x="2083177" y="12853035"/>
            <a:ext cx="9754304" cy="23811837"/>
          </a:xfrm>
        </p:spPr>
        <p:txBody>
          <a:bodyPr/>
          <a:lstStyle>
            <a:lvl1pPr marL="0" indent="0">
              <a:buNone/>
              <a:defRPr sz="5292"/>
            </a:lvl1pPr>
            <a:lvl2pPr marL="1512189" indent="0">
              <a:buNone/>
              <a:defRPr sz="4631"/>
            </a:lvl2pPr>
            <a:lvl3pPr marL="3024378" indent="0">
              <a:buNone/>
              <a:defRPr sz="3969"/>
            </a:lvl3pPr>
            <a:lvl4pPr marL="4536567" indent="0">
              <a:buNone/>
              <a:defRPr sz="3308"/>
            </a:lvl4pPr>
            <a:lvl5pPr marL="6048756" indent="0">
              <a:buNone/>
              <a:defRPr sz="3308"/>
            </a:lvl5pPr>
            <a:lvl6pPr marL="7560945" indent="0">
              <a:buNone/>
              <a:defRPr sz="3308"/>
            </a:lvl6pPr>
            <a:lvl7pPr marL="9073134" indent="0">
              <a:buNone/>
              <a:defRPr sz="3308"/>
            </a:lvl7pPr>
            <a:lvl8pPr marL="10585323" indent="0">
              <a:buNone/>
              <a:defRPr sz="3308"/>
            </a:lvl8pPr>
            <a:lvl9pPr marL="12097512" indent="0">
              <a:buNone/>
              <a:defRPr sz="3308"/>
            </a:lvl9pPr>
          </a:lstStyle>
          <a:p>
            <a:pPr lvl="0"/>
            <a:r>
              <a:rPr lang="hr-HR"/>
              <a:t>Kliknite da biste uredili matrice</a:t>
            </a:r>
          </a:p>
        </p:txBody>
      </p:sp>
      <p:sp>
        <p:nvSpPr>
          <p:cNvPr id="5" name="Date Placeholder 4"/>
          <p:cNvSpPr>
            <a:spLocks noGrp="1"/>
          </p:cNvSpPr>
          <p:nvPr>
            <p:ph type="dt" sz="half" idx="10"/>
          </p:nvPr>
        </p:nvSpPr>
        <p:spPr/>
        <p:txBody>
          <a:bodyPr/>
          <a:lstStyle/>
          <a:p>
            <a:fld id="{7CD3C8CC-FDE0-4AA4-8805-34E3E931ED5F}" type="datetimeFigureOut">
              <a:rPr lang="en-US" smtClean="0"/>
              <a:pPr/>
              <a:t>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61156D9-7610-4938-86FF-DC2350F7BC3C}" type="slidenum">
              <a:rPr lang="en-US" smtClean="0"/>
              <a:pPr/>
              <a:t>‹#›</a:t>
            </a:fld>
            <a:endParaRPr lang="en-US" dirty="0"/>
          </a:p>
        </p:txBody>
      </p:sp>
    </p:spTree>
    <p:extLst>
      <p:ext uri="{BB962C8B-B14F-4D97-AF65-F5344CB8AC3E}">
        <p14:creationId xmlns:p14="http://schemas.microsoft.com/office/powerpoint/2010/main" val="3610398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2083177" y="2856230"/>
            <a:ext cx="9754304" cy="9996805"/>
          </a:xfrm>
        </p:spPr>
        <p:txBody>
          <a:bodyPr anchor="b"/>
          <a:lstStyle>
            <a:lvl1pPr>
              <a:defRPr sz="10584"/>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12857411" y="6168673"/>
            <a:ext cx="15310753" cy="30446618"/>
          </a:xfrm>
        </p:spPr>
        <p:txBody>
          <a:bodyPr anchor="t"/>
          <a:lstStyle>
            <a:lvl1pPr marL="0" indent="0">
              <a:buNone/>
              <a:defRPr sz="10584"/>
            </a:lvl1pPr>
            <a:lvl2pPr marL="1512189" indent="0">
              <a:buNone/>
              <a:defRPr sz="9261"/>
            </a:lvl2pPr>
            <a:lvl3pPr marL="3024378" indent="0">
              <a:buNone/>
              <a:defRPr sz="7938"/>
            </a:lvl3pPr>
            <a:lvl4pPr marL="4536567" indent="0">
              <a:buNone/>
              <a:defRPr sz="6615"/>
            </a:lvl4pPr>
            <a:lvl5pPr marL="6048756" indent="0">
              <a:buNone/>
              <a:defRPr sz="6615"/>
            </a:lvl5pPr>
            <a:lvl6pPr marL="7560945" indent="0">
              <a:buNone/>
              <a:defRPr sz="6615"/>
            </a:lvl6pPr>
            <a:lvl7pPr marL="9073134" indent="0">
              <a:buNone/>
              <a:defRPr sz="6615"/>
            </a:lvl7pPr>
            <a:lvl8pPr marL="10585323" indent="0">
              <a:buNone/>
              <a:defRPr sz="6615"/>
            </a:lvl8pPr>
            <a:lvl9pPr marL="12097512" indent="0">
              <a:buNone/>
              <a:defRPr sz="6615"/>
            </a:lvl9pPr>
          </a:lstStyle>
          <a:p>
            <a:r>
              <a:rPr lang="hr-HR"/>
              <a:t>Kliknite ikonu da biste dodali  sliku</a:t>
            </a:r>
            <a:endParaRPr lang="en-US" dirty="0"/>
          </a:p>
        </p:txBody>
      </p:sp>
      <p:sp>
        <p:nvSpPr>
          <p:cNvPr id="4" name="Text Placeholder 3"/>
          <p:cNvSpPr>
            <a:spLocks noGrp="1"/>
          </p:cNvSpPr>
          <p:nvPr>
            <p:ph type="body" sz="half" idx="2"/>
          </p:nvPr>
        </p:nvSpPr>
        <p:spPr>
          <a:xfrm>
            <a:off x="2083177" y="12853035"/>
            <a:ext cx="9754304" cy="23811837"/>
          </a:xfrm>
        </p:spPr>
        <p:txBody>
          <a:bodyPr/>
          <a:lstStyle>
            <a:lvl1pPr marL="0" indent="0">
              <a:buNone/>
              <a:defRPr sz="5292"/>
            </a:lvl1pPr>
            <a:lvl2pPr marL="1512189" indent="0">
              <a:buNone/>
              <a:defRPr sz="4631"/>
            </a:lvl2pPr>
            <a:lvl3pPr marL="3024378" indent="0">
              <a:buNone/>
              <a:defRPr sz="3969"/>
            </a:lvl3pPr>
            <a:lvl4pPr marL="4536567" indent="0">
              <a:buNone/>
              <a:defRPr sz="3308"/>
            </a:lvl4pPr>
            <a:lvl5pPr marL="6048756" indent="0">
              <a:buNone/>
              <a:defRPr sz="3308"/>
            </a:lvl5pPr>
            <a:lvl6pPr marL="7560945" indent="0">
              <a:buNone/>
              <a:defRPr sz="3308"/>
            </a:lvl6pPr>
            <a:lvl7pPr marL="9073134" indent="0">
              <a:buNone/>
              <a:defRPr sz="3308"/>
            </a:lvl7pPr>
            <a:lvl8pPr marL="10585323" indent="0">
              <a:buNone/>
              <a:defRPr sz="3308"/>
            </a:lvl8pPr>
            <a:lvl9pPr marL="12097512" indent="0">
              <a:buNone/>
              <a:defRPr sz="3308"/>
            </a:lvl9pPr>
          </a:lstStyle>
          <a:p>
            <a:pPr lvl="0"/>
            <a:r>
              <a:rPr lang="hr-HR"/>
              <a:t>Kliknite da biste uredili matrice</a:t>
            </a:r>
          </a:p>
        </p:txBody>
      </p:sp>
      <p:sp>
        <p:nvSpPr>
          <p:cNvPr id="5" name="Date Placeholder 4"/>
          <p:cNvSpPr>
            <a:spLocks noGrp="1"/>
          </p:cNvSpPr>
          <p:nvPr>
            <p:ph type="dt" sz="half" idx="10"/>
          </p:nvPr>
        </p:nvSpPr>
        <p:spPr/>
        <p:txBody>
          <a:bodyPr/>
          <a:lstStyle/>
          <a:p>
            <a:fld id="{7CD3C8CC-FDE0-4AA4-8805-34E3E931ED5F}" type="datetimeFigureOut">
              <a:rPr lang="en-US" smtClean="0"/>
              <a:pPr/>
              <a:t>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61156D9-7610-4938-86FF-DC2350F7BC3C}" type="slidenum">
              <a:rPr lang="en-US" smtClean="0"/>
              <a:pPr/>
              <a:t>‹#›</a:t>
            </a:fld>
            <a:endParaRPr lang="en-US" dirty="0"/>
          </a:p>
        </p:txBody>
      </p:sp>
    </p:spTree>
    <p:extLst>
      <p:ext uri="{BB962C8B-B14F-4D97-AF65-F5344CB8AC3E}">
        <p14:creationId xmlns:p14="http://schemas.microsoft.com/office/powerpoint/2010/main" val="1280722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79238" y="2281026"/>
            <a:ext cx="26084987" cy="8281087"/>
          </a:xfrm>
          <a:prstGeom prst="rect">
            <a:avLst/>
          </a:prstGeom>
        </p:spPr>
        <p:txBody>
          <a:bodyPr vert="horz" lIns="91440" tIns="45720" rIns="91440" bIns="45720" rtlCol="0" anchor="ctr">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2079238" y="11405085"/>
            <a:ext cx="26084987" cy="27183775"/>
          </a:xfrm>
          <a:prstGeom prst="rect">
            <a:avLst/>
          </a:prstGeom>
        </p:spPr>
        <p:txBody>
          <a:bodyPr vert="horz" lIns="91440" tIns="45720" rIns="91440" bIns="45720" rtlCol="0">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2"/>
          </p:nvPr>
        </p:nvSpPr>
        <p:spPr>
          <a:xfrm>
            <a:off x="2079238" y="39709540"/>
            <a:ext cx="6804779" cy="2281017"/>
          </a:xfrm>
          <a:prstGeom prst="rect">
            <a:avLst/>
          </a:prstGeom>
        </p:spPr>
        <p:txBody>
          <a:bodyPr vert="horz" lIns="91440" tIns="45720" rIns="91440" bIns="45720" rtlCol="0" anchor="ctr"/>
          <a:lstStyle>
            <a:lvl1pPr algn="l">
              <a:defRPr sz="3969">
                <a:solidFill>
                  <a:schemeClr val="tx1">
                    <a:tint val="75000"/>
                  </a:schemeClr>
                </a:solidFill>
              </a:defRPr>
            </a:lvl1pPr>
          </a:lstStyle>
          <a:p>
            <a:fld id="{7CD3C8CC-FDE0-4AA4-8805-34E3E931ED5F}" type="datetimeFigureOut">
              <a:rPr lang="en-US" smtClean="0"/>
              <a:pPr/>
              <a:t>2/9/2024</a:t>
            </a:fld>
            <a:endParaRPr lang="en-US" dirty="0"/>
          </a:p>
        </p:txBody>
      </p:sp>
      <p:sp>
        <p:nvSpPr>
          <p:cNvPr id="5" name="Footer Placeholder 4"/>
          <p:cNvSpPr>
            <a:spLocks noGrp="1"/>
          </p:cNvSpPr>
          <p:nvPr>
            <p:ph type="ftr" sz="quarter" idx="3"/>
          </p:nvPr>
        </p:nvSpPr>
        <p:spPr>
          <a:xfrm>
            <a:off x="10018147" y="39709540"/>
            <a:ext cx="10207169" cy="2281017"/>
          </a:xfrm>
          <a:prstGeom prst="rect">
            <a:avLst/>
          </a:prstGeom>
        </p:spPr>
        <p:txBody>
          <a:bodyPr vert="horz" lIns="91440" tIns="45720" rIns="91440" bIns="45720" rtlCol="0" anchor="ctr"/>
          <a:lstStyle>
            <a:lvl1pPr algn="ctr">
              <a:defRPr sz="3969">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1359446" y="39709540"/>
            <a:ext cx="6804779" cy="2281017"/>
          </a:xfrm>
          <a:prstGeom prst="rect">
            <a:avLst/>
          </a:prstGeom>
        </p:spPr>
        <p:txBody>
          <a:bodyPr vert="horz" lIns="91440" tIns="45720" rIns="91440" bIns="45720" rtlCol="0" anchor="ctr"/>
          <a:lstStyle>
            <a:lvl1pPr algn="r">
              <a:defRPr sz="3969">
                <a:solidFill>
                  <a:schemeClr val="tx1">
                    <a:tint val="75000"/>
                  </a:schemeClr>
                </a:solidFill>
              </a:defRPr>
            </a:lvl1pPr>
          </a:lstStyle>
          <a:p>
            <a:fld id="{761156D9-7610-4938-86FF-DC2350F7BC3C}" type="slidenum">
              <a:rPr lang="en-US" smtClean="0"/>
              <a:pPr/>
              <a:t>‹#›</a:t>
            </a:fld>
            <a:endParaRPr lang="en-US" dirty="0"/>
          </a:p>
        </p:txBody>
      </p:sp>
    </p:spTree>
    <p:extLst>
      <p:ext uri="{BB962C8B-B14F-4D97-AF65-F5344CB8AC3E}">
        <p14:creationId xmlns:p14="http://schemas.microsoft.com/office/powerpoint/2010/main" val="4059472832"/>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3024378" rtl="0" eaLnBrk="1" latinLnBrk="0" hangingPunct="1">
        <a:lnSpc>
          <a:spcPct val="90000"/>
        </a:lnSpc>
        <a:spcBef>
          <a:spcPct val="0"/>
        </a:spcBef>
        <a:buNone/>
        <a:defRPr sz="14553" kern="1200">
          <a:solidFill>
            <a:schemeClr val="tx1"/>
          </a:solidFill>
          <a:latin typeface="+mj-lt"/>
          <a:ea typeface="+mj-ea"/>
          <a:cs typeface="+mj-cs"/>
        </a:defRPr>
      </a:lvl1pPr>
    </p:titleStyle>
    <p:bodyStyle>
      <a:lvl1pPr marL="756095" indent="-756095" algn="l" defTabSz="3024378" rtl="0" eaLnBrk="1" latinLnBrk="0" hangingPunct="1">
        <a:lnSpc>
          <a:spcPct val="90000"/>
        </a:lnSpc>
        <a:spcBef>
          <a:spcPts val="3308"/>
        </a:spcBef>
        <a:buFont typeface="Arial" panose="020B0604020202020204" pitchFamily="34" charset="0"/>
        <a:buChar char="•"/>
        <a:defRPr sz="9261" kern="1200">
          <a:solidFill>
            <a:schemeClr val="tx1"/>
          </a:solidFill>
          <a:latin typeface="+mn-lt"/>
          <a:ea typeface="+mn-ea"/>
          <a:cs typeface="+mn-cs"/>
        </a:defRPr>
      </a:lvl1pPr>
      <a:lvl2pPr marL="2268284" indent="-756095" algn="l" defTabSz="3024378" rtl="0" eaLnBrk="1" latinLnBrk="0" hangingPunct="1">
        <a:lnSpc>
          <a:spcPct val="90000"/>
        </a:lnSpc>
        <a:spcBef>
          <a:spcPts val="1654"/>
        </a:spcBef>
        <a:buFont typeface="Arial" panose="020B0604020202020204" pitchFamily="34" charset="0"/>
        <a:buChar char="•"/>
        <a:defRPr sz="7938" kern="1200">
          <a:solidFill>
            <a:schemeClr val="tx1"/>
          </a:solidFill>
          <a:latin typeface="+mn-lt"/>
          <a:ea typeface="+mn-ea"/>
          <a:cs typeface="+mn-cs"/>
        </a:defRPr>
      </a:lvl2pPr>
      <a:lvl3pPr marL="3780473" indent="-756095" algn="l" defTabSz="3024378" rtl="0" eaLnBrk="1" latinLnBrk="0" hangingPunct="1">
        <a:lnSpc>
          <a:spcPct val="90000"/>
        </a:lnSpc>
        <a:spcBef>
          <a:spcPts val="1654"/>
        </a:spcBef>
        <a:buFont typeface="Arial" panose="020B0604020202020204" pitchFamily="34" charset="0"/>
        <a:buChar char="•"/>
        <a:defRPr sz="6615" kern="1200">
          <a:solidFill>
            <a:schemeClr val="tx1"/>
          </a:solidFill>
          <a:latin typeface="+mn-lt"/>
          <a:ea typeface="+mn-ea"/>
          <a:cs typeface="+mn-cs"/>
        </a:defRPr>
      </a:lvl3pPr>
      <a:lvl4pPr marL="5292662" indent="-756095" algn="l" defTabSz="3024378" rtl="0" eaLnBrk="1" latinLnBrk="0" hangingPunct="1">
        <a:lnSpc>
          <a:spcPct val="90000"/>
        </a:lnSpc>
        <a:spcBef>
          <a:spcPts val="1654"/>
        </a:spcBef>
        <a:buFont typeface="Arial" panose="020B0604020202020204" pitchFamily="34" charset="0"/>
        <a:buChar char="•"/>
        <a:defRPr sz="5954" kern="1200">
          <a:solidFill>
            <a:schemeClr val="tx1"/>
          </a:solidFill>
          <a:latin typeface="+mn-lt"/>
          <a:ea typeface="+mn-ea"/>
          <a:cs typeface="+mn-cs"/>
        </a:defRPr>
      </a:lvl4pPr>
      <a:lvl5pPr marL="6804851" indent="-756095" algn="l" defTabSz="3024378" rtl="0" eaLnBrk="1" latinLnBrk="0" hangingPunct="1">
        <a:lnSpc>
          <a:spcPct val="90000"/>
        </a:lnSpc>
        <a:spcBef>
          <a:spcPts val="1654"/>
        </a:spcBef>
        <a:buFont typeface="Arial" panose="020B0604020202020204" pitchFamily="34" charset="0"/>
        <a:buChar char="•"/>
        <a:defRPr sz="5954" kern="1200">
          <a:solidFill>
            <a:schemeClr val="tx1"/>
          </a:solidFill>
          <a:latin typeface="+mn-lt"/>
          <a:ea typeface="+mn-ea"/>
          <a:cs typeface="+mn-cs"/>
        </a:defRPr>
      </a:lvl5pPr>
      <a:lvl6pPr marL="8317040" indent="-756095" algn="l" defTabSz="3024378" rtl="0" eaLnBrk="1" latinLnBrk="0" hangingPunct="1">
        <a:lnSpc>
          <a:spcPct val="90000"/>
        </a:lnSpc>
        <a:spcBef>
          <a:spcPts val="1654"/>
        </a:spcBef>
        <a:buFont typeface="Arial" panose="020B0604020202020204" pitchFamily="34" charset="0"/>
        <a:buChar char="•"/>
        <a:defRPr sz="5954" kern="1200">
          <a:solidFill>
            <a:schemeClr val="tx1"/>
          </a:solidFill>
          <a:latin typeface="+mn-lt"/>
          <a:ea typeface="+mn-ea"/>
          <a:cs typeface="+mn-cs"/>
        </a:defRPr>
      </a:lvl6pPr>
      <a:lvl7pPr marL="9829229" indent="-756095" algn="l" defTabSz="3024378" rtl="0" eaLnBrk="1" latinLnBrk="0" hangingPunct="1">
        <a:lnSpc>
          <a:spcPct val="90000"/>
        </a:lnSpc>
        <a:spcBef>
          <a:spcPts val="1654"/>
        </a:spcBef>
        <a:buFont typeface="Arial" panose="020B0604020202020204" pitchFamily="34" charset="0"/>
        <a:buChar char="•"/>
        <a:defRPr sz="5954" kern="1200">
          <a:solidFill>
            <a:schemeClr val="tx1"/>
          </a:solidFill>
          <a:latin typeface="+mn-lt"/>
          <a:ea typeface="+mn-ea"/>
          <a:cs typeface="+mn-cs"/>
        </a:defRPr>
      </a:lvl7pPr>
      <a:lvl8pPr marL="11341418" indent="-756095" algn="l" defTabSz="3024378" rtl="0" eaLnBrk="1" latinLnBrk="0" hangingPunct="1">
        <a:lnSpc>
          <a:spcPct val="90000"/>
        </a:lnSpc>
        <a:spcBef>
          <a:spcPts val="1654"/>
        </a:spcBef>
        <a:buFont typeface="Arial" panose="020B0604020202020204" pitchFamily="34" charset="0"/>
        <a:buChar char="•"/>
        <a:defRPr sz="5954" kern="1200">
          <a:solidFill>
            <a:schemeClr val="tx1"/>
          </a:solidFill>
          <a:latin typeface="+mn-lt"/>
          <a:ea typeface="+mn-ea"/>
          <a:cs typeface="+mn-cs"/>
        </a:defRPr>
      </a:lvl8pPr>
      <a:lvl9pPr marL="12853607" indent="-756095" algn="l" defTabSz="3024378" rtl="0" eaLnBrk="1" latinLnBrk="0" hangingPunct="1">
        <a:lnSpc>
          <a:spcPct val="90000"/>
        </a:lnSpc>
        <a:spcBef>
          <a:spcPts val="1654"/>
        </a:spcBef>
        <a:buFont typeface="Arial" panose="020B0604020202020204" pitchFamily="34" charset="0"/>
        <a:buChar char="•"/>
        <a:defRPr sz="5954" kern="1200">
          <a:solidFill>
            <a:schemeClr val="tx1"/>
          </a:solidFill>
          <a:latin typeface="+mn-lt"/>
          <a:ea typeface="+mn-ea"/>
          <a:cs typeface="+mn-cs"/>
        </a:defRPr>
      </a:lvl9pPr>
    </p:bodyStyle>
    <p:otherStyle>
      <a:defPPr>
        <a:defRPr lang="en-US"/>
      </a:defPPr>
      <a:lvl1pPr marL="0" algn="l" defTabSz="3024378" rtl="0" eaLnBrk="1" latinLnBrk="0" hangingPunct="1">
        <a:defRPr sz="5954" kern="1200">
          <a:solidFill>
            <a:schemeClr val="tx1"/>
          </a:solidFill>
          <a:latin typeface="+mn-lt"/>
          <a:ea typeface="+mn-ea"/>
          <a:cs typeface="+mn-cs"/>
        </a:defRPr>
      </a:lvl1pPr>
      <a:lvl2pPr marL="1512189" algn="l" defTabSz="3024378" rtl="0" eaLnBrk="1" latinLnBrk="0" hangingPunct="1">
        <a:defRPr sz="5954" kern="1200">
          <a:solidFill>
            <a:schemeClr val="tx1"/>
          </a:solidFill>
          <a:latin typeface="+mn-lt"/>
          <a:ea typeface="+mn-ea"/>
          <a:cs typeface="+mn-cs"/>
        </a:defRPr>
      </a:lvl2pPr>
      <a:lvl3pPr marL="3024378" algn="l" defTabSz="3024378" rtl="0" eaLnBrk="1" latinLnBrk="0" hangingPunct="1">
        <a:defRPr sz="5954" kern="1200">
          <a:solidFill>
            <a:schemeClr val="tx1"/>
          </a:solidFill>
          <a:latin typeface="+mn-lt"/>
          <a:ea typeface="+mn-ea"/>
          <a:cs typeface="+mn-cs"/>
        </a:defRPr>
      </a:lvl3pPr>
      <a:lvl4pPr marL="4536567" algn="l" defTabSz="3024378" rtl="0" eaLnBrk="1" latinLnBrk="0" hangingPunct="1">
        <a:defRPr sz="5954" kern="1200">
          <a:solidFill>
            <a:schemeClr val="tx1"/>
          </a:solidFill>
          <a:latin typeface="+mn-lt"/>
          <a:ea typeface="+mn-ea"/>
          <a:cs typeface="+mn-cs"/>
        </a:defRPr>
      </a:lvl4pPr>
      <a:lvl5pPr marL="6048756" algn="l" defTabSz="3024378" rtl="0" eaLnBrk="1" latinLnBrk="0" hangingPunct="1">
        <a:defRPr sz="5954" kern="1200">
          <a:solidFill>
            <a:schemeClr val="tx1"/>
          </a:solidFill>
          <a:latin typeface="+mn-lt"/>
          <a:ea typeface="+mn-ea"/>
          <a:cs typeface="+mn-cs"/>
        </a:defRPr>
      </a:lvl5pPr>
      <a:lvl6pPr marL="7560945" algn="l" defTabSz="3024378" rtl="0" eaLnBrk="1" latinLnBrk="0" hangingPunct="1">
        <a:defRPr sz="5954" kern="1200">
          <a:solidFill>
            <a:schemeClr val="tx1"/>
          </a:solidFill>
          <a:latin typeface="+mn-lt"/>
          <a:ea typeface="+mn-ea"/>
          <a:cs typeface="+mn-cs"/>
        </a:defRPr>
      </a:lvl6pPr>
      <a:lvl7pPr marL="9073134" algn="l" defTabSz="3024378" rtl="0" eaLnBrk="1" latinLnBrk="0" hangingPunct="1">
        <a:defRPr sz="5954" kern="1200">
          <a:solidFill>
            <a:schemeClr val="tx1"/>
          </a:solidFill>
          <a:latin typeface="+mn-lt"/>
          <a:ea typeface="+mn-ea"/>
          <a:cs typeface="+mn-cs"/>
        </a:defRPr>
      </a:lvl7pPr>
      <a:lvl8pPr marL="10585323" algn="l" defTabSz="3024378" rtl="0" eaLnBrk="1" latinLnBrk="0" hangingPunct="1">
        <a:defRPr sz="5954" kern="1200">
          <a:solidFill>
            <a:schemeClr val="tx1"/>
          </a:solidFill>
          <a:latin typeface="+mn-lt"/>
          <a:ea typeface="+mn-ea"/>
          <a:cs typeface="+mn-cs"/>
        </a:defRPr>
      </a:lvl8pPr>
      <a:lvl9pPr marL="12097512" algn="l" defTabSz="3024378" rtl="0" eaLnBrk="1" latinLnBrk="0" hangingPunct="1">
        <a:defRPr sz="595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image" Target="../media/image2.jpeg"/><Relationship Id="rId7" Type="http://schemas.openxmlformats.org/officeDocument/2006/relationships/image" Target="../media/image6.gif"/><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jf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CC6718D-EC13-44FA-B36B-D1CB6E1380B2}"/>
              </a:ext>
            </a:extLst>
          </p:cNvPr>
          <p:cNvSpPr/>
          <p:nvPr/>
        </p:nvSpPr>
        <p:spPr>
          <a:xfrm>
            <a:off x="1577230" y="10706142"/>
            <a:ext cx="13013119" cy="1057785"/>
          </a:xfrm>
          <a:prstGeom prst="rect">
            <a:avLst/>
          </a:prstGeom>
          <a:solidFill>
            <a:srgbClr val="002060"/>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s-Latn-BA" sz="9895" dirty="0"/>
          </a:p>
        </p:txBody>
      </p:sp>
      <p:sp>
        <p:nvSpPr>
          <p:cNvPr id="11" name="Rectangle 10">
            <a:extLst>
              <a:ext uri="{FF2B5EF4-FFF2-40B4-BE49-F238E27FC236}">
                <a16:creationId xmlns:a16="http://schemas.microsoft.com/office/drawing/2014/main" id="{E0933275-97CF-4685-A1C6-C23ED315A951}"/>
              </a:ext>
            </a:extLst>
          </p:cNvPr>
          <p:cNvSpPr/>
          <p:nvPr/>
        </p:nvSpPr>
        <p:spPr>
          <a:xfrm>
            <a:off x="1748678" y="13192154"/>
            <a:ext cx="12650260" cy="4081117"/>
          </a:xfrm>
          <a:prstGeom prst="rect">
            <a:avLst/>
          </a:prstGeom>
        </p:spPr>
        <p:txBody>
          <a:bodyPr wrap="square">
            <a:spAutoFit/>
          </a:bodyPr>
          <a:lstStyle/>
          <a:p>
            <a:pPr algn="just"/>
            <a:endParaRPr lang="en-GB" sz="4320" dirty="0">
              <a:solidFill>
                <a:schemeClr val="bg1">
                  <a:lumMod val="85000"/>
                </a:schemeClr>
              </a:solidFill>
              <a:latin typeface="Arial Narrow" panose="020B0606020202030204" pitchFamily="34" charset="0"/>
            </a:endParaRPr>
          </a:p>
          <a:p>
            <a:pPr algn="just"/>
            <a:endParaRPr lang="en-GB" sz="4320" dirty="0">
              <a:solidFill>
                <a:schemeClr val="bg1">
                  <a:lumMod val="85000"/>
                </a:schemeClr>
              </a:solidFill>
              <a:latin typeface="Arial Narrow" panose="020B0606020202030204" pitchFamily="34" charset="0"/>
            </a:endParaRPr>
          </a:p>
          <a:p>
            <a:pPr algn="just"/>
            <a:endParaRPr lang="en-GB" sz="4320" dirty="0">
              <a:solidFill>
                <a:schemeClr val="bg1">
                  <a:lumMod val="85000"/>
                </a:schemeClr>
              </a:solidFill>
              <a:latin typeface="Arial Narrow" panose="020B0606020202030204" pitchFamily="34" charset="0"/>
            </a:endParaRPr>
          </a:p>
          <a:p>
            <a:pPr algn="just"/>
            <a:endParaRPr lang="bs-Latn-BA" sz="4320" dirty="0">
              <a:solidFill>
                <a:schemeClr val="bg1">
                  <a:lumMod val="85000"/>
                </a:schemeClr>
              </a:solidFill>
              <a:latin typeface="Arial Narrow" panose="020B0606020202030204" pitchFamily="34" charset="0"/>
            </a:endParaRPr>
          </a:p>
          <a:p>
            <a:pPr algn="just"/>
            <a:endParaRPr lang="bs-Latn-BA" sz="4320" dirty="0">
              <a:solidFill>
                <a:schemeClr val="bg1">
                  <a:lumMod val="85000"/>
                </a:schemeClr>
              </a:solidFill>
              <a:latin typeface="Arial Narrow" panose="020B0606020202030204" pitchFamily="34" charset="0"/>
            </a:endParaRPr>
          </a:p>
          <a:p>
            <a:pPr algn="just"/>
            <a:endParaRPr lang="en-GB" sz="4320" dirty="0">
              <a:solidFill>
                <a:schemeClr val="bg1">
                  <a:lumMod val="85000"/>
                </a:schemeClr>
              </a:solidFill>
              <a:latin typeface="Arial Narrow" panose="020B0606020202030204" pitchFamily="34" charset="0"/>
            </a:endParaRPr>
          </a:p>
        </p:txBody>
      </p:sp>
      <p:sp>
        <p:nvSpPr>
          <p:cNvPr id="12" name="Rectangle 6">
            <a:extLst>
              <a:ext uri="{FF2B5EF4-FFF2-40B4-BE49-F238E27FC236}">
                <a16:creationId xmlns:a16="http://schemas.microsoft.com/office/drawing/2014/main" id="{732C9AD9-2735-4BDC-BF9D-607AC7C1A56E}"/>
              </a:ext>
            </a:extLst>
          </p:cNvPr>
          <p:cNvSpPr>
            <a:spLocks noChangeArrowheads="1"/>
          </p:cNvSpPr>
          <p:nvPr/>
        </p:nvSpPr>
        <p:spPr bwMode="auto">
          <a:xfrm>
            <a:off x="3" y="1162738"/>
            <a:ext cx="221662" cy="16335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9727" tIns="54863" rIns="109727" bIns="54863" numCol="1" anchor="ctr" anchorCtr="0" compatLnSpc="1">
            <a:prstTxWarp prst="textNoShape">
              <a:avLst/>
            </a:prstTxWarp>
            <a:spAutoFit/>
          </a:bodyPr>
          <a:lstStyle/>
          <a:p>
            <a:endParaRPr lang="en-GB" sz="9895" dirty="0"/>
          </a:p>
        </p:txBody>
      </p:sp>
      <p:sp>
        <p:nvSpPr>
          <p:cNvPr id="17" name="Rectangle 16">
            <a:extLst>
              <a:ext uri="{FF2B5EF4-FFF2-40B4-BE49-F238E27FC236}">
                <a16:creationId xmlns:a16="http://schemas.microsoft.com/office/drawing/2014/main" id="{A50D81D2-69AE-42A6-B1A3-F3AC61B03EAD}"/>
              </a:ext>
            </a:extLst>
          </p:cNvPr>
          <p:cNvSpPr/>
          <p:nvPr/>
        </p:nvSpPr>
        <p:spPr>
          <a:xfrm>
            <a:off x="1659886" y="10791866"/>
            <a:ext cx="5096330" cy="923328"/>
          </a:xfrm>
          <a:prstGeom prst="rect">
            <a:avLst/>
          </a:prstGeom>
          <a:noFill/>
        </p:spPr>
        <p:txBody>
          <a:bodyPr wrap="none" lIns="109727" tIns="54863" rIns="109727" bIns="54863">
            <a:spAutoFit/>
          </a:bodyPr>
          <a:lstStyle/>
          <a:p>
            <a:pPr algn="ctr"/>
            <a:r>
              <a:rPr lang="bs-Latn-BA" sz="5280" b="1" dirty="0">
                <a:ln w="0"/>
                <a:solidFill>
                  <a:schemeClr val="bg1"/>
                </a:solidFill>
                <a:effectLst>
                  <a:outerShdw blurRad="38100" dist="19050" dir="2700000" algn="tl" rotWithShape="0">
                    <a:schemeClr val="dk1">
                      <a:alpha val="40000"/>
                    </a:schemeClr>
                  </a:outerShdw>
                </a:effectLst>
                <a:latin typeface="Arial Narrow" panose="020B0606020202030204" pitchFamily="34" charset="0"/>
              </a:rPr>
              <a:t>1. INTRODUCTION</a:t>
            </a:r>
            <a:endParaRPr lang="en-US" sz="6480" b="1" dirty="0">
              <a:ln w="0"/>
              <a:solidFill>
                <a:schemeClr val="bg1"/>
              </a:solidFill>
              <a:effectLst>
                <a:outerShdw blurRad="38100" dist="19050" dir="2700000" algn="tl" rotWithShape="0">
                  <a:schemeClr val="dk1">
                    <a:alpha val="40000"/>
                  </a:schemeClr>
                </a:outerShdw>
              </a:effectLst>
              <a:latin typeface="Arial Narrow" panose="020B0606020202030204" pitchFamily="34" charset="0"/>
            </a:endParaRPr>
          </a:p>
        </p:txBody>
      </p:sp>
      <p:sp>
        <p:nvSpPr>
          <p:cNvPr id="20" name="Rectangle 19">
            <a:extLst>
              <a:ext uri="{FF2B5EF4-FFF2-40B4-BE49-F238E27FC236}">
                <a16:creationId xmlns:a16="http://schemas.microsoft.com/office/drawing/2014/main" id="{2B925653-5DDB-49CD-839E-DB8E02409424}"/>
              </a:ext>
            </a:extLst>
          </p:cNvPr>
          <p:cNvSpPr/>
          <p:nvPr/>
        </p:nvSpPr>
        <p:spPr>
          <a:xfrm>
            <a:off x="1491141" y="31061858"/>
            <a:ext cx="13134120" cy="1057785"/>
          </a:xfrm>
          <a:prstGeom prst="rect">
            <a:avLst/>
          </a:prstGeom>
          <a:solidFill>
            <a:srgbClr val="002060"/>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s-Latn-BA" sz="9895" dirty="0"/>
          </a:p>
        </p:txBody>
      </p:sp>
      <p:sp>
        <p:nvSpPr>
          <p:cNvPr id="21" name="Rectangle 20">
            <a:extLst>
              <a:ext uri="{FF2B5EF4-FFF2-40B4-BE49-F238E27FC236}">
                <a16:creationId xmlns:a16="http://schemas.microsoft.com/office/drawing/2014/main" id="{F23D7F37-D756-4F65-98F7-5CE0670BB43D}"/>
              </a:ext>
            </a:extLst>
          </p:cNvPr>
          <p:cNvSpPr/>
          <p:nvPr/>
        </p:nvSpPr>
        <p:spPr>
          <a:xfrm>
            <a:off x="1577229" y="31077610"/>
            <a:ext cx="3246464" cy="923328"/>
          </a:xfrm>
          <a:prstGeom prst="rect">
            <a:avLst/>
          </a:prstGeom>
          <a:noFill/>
        </p:spPr>
        <p:txBody>
          <a:bodyPr wrap="none" lIns="109727" tIns="54863" rIns="109727" bIns="54863">
            <a:spAutoFit/>
          </a:bodyPr>
          <a:lstStyle/>
          <a:p>
            <a:pPr algn="ctr"/>
            <a:r>
              <a:rPr lang="hr-HR" sz="5280" b="1" dirty="0">
                <a:ln w="0"/>
                <a:solidFill>
                  <a:schemeClr val="bg1"/>
                </a:solidFill>
                <a:effectLst>
                  <a:outerShdw blurRad="38100" dist="19050" dir="2700000" algn="tl" rotWithShape="0">
                    <a:schemeClr val="dk1">
                      <a:alpha val="40000"/>
                    </a:schemeClr>
                  </a:outerShdw>
                </a:effectLst>
                <a:latin typeface="Arial Narrow" panose="020B0606020202030204" pitchFamily="34" charset="0"/>
              </a:rPr>
              <a:t>3. METHOD</a:t>
            </a:r>
            <a:endParaRPr lang="en-US" sz="6480" b="1" dirty="0">
              <a:ln w="0"/>
              <a:solidFill>
                <a:schemeClr val="bg1"/>
              </a:solidFill>
              <a:effectLst>
                <a:outerShdw blurRad="38100" dist="19050" dir="2700000" algn="tl" rotWithShape="0">
                  <a:schemeClr val="dk1">
                    <a:alpha val="40000"/>
                  </a:schemeClr>
                </a:outerShdw>
              </a:effectLst>
              <a:latin typeface="Arial Narrow" panose="020B0606020202030204" pitchFamily="34" charset="0"/>
            </a:endParaRPr>
          </a:p>
        </p:txBody>
      </p:sp>
      <p:sp>
        <p:nvSpPr>
          <p:cNvPr id="18" name="Rectangle 19">
            <a:extLst>
              <a:ext uri="{FF2B5EF4-FFF2-40B4-BE49-F238E27FC236}">
                <a16:creationId xmlns:a16="http://schemas.microsoft.com/office/drawing/2014/main" id="{FF1C44F3-1516-41AC-9CF6-7A1EF2E1BA75}"/>
              </a:ext>
            </a:extLst>
          </p:cNvPr>
          <p:cNvSpPr>
            <a:spLocks noChangeArrowheads="1"/>
          </p:cNvSpPr>
          <p:nvPr/>
        </p:nvSpPr>
        <p:spPr bwMode="auto">
          <a:xfrm>
            <a:off x="3" y="1162738"/>
            <a:ext cx="221662" cy="16335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9727" tIns="54863" rIns="109727" bIns="54863" numCol="1" anchor="ctr" anchorCtr="0" compatLnSpc="1">
            <a:prstTxWarp prst="textNoShape">
              <a:avLst/>
            </a:prstTxWarp>
            <a:spAutoFit/>
          </a:bodyPr>
          <a:lstStyle/>
          <a:p>
            <a:endParaRPr lang="en-GB" sz="9895" dirty="0"/>
          </a:p>
        </p:txBody>
      </p:sp>
      <p:sp>
        <p:nvSpPr>
          <p:cNvPr id="34" name="Rectangle 33">
            <a:extLst>
              <a:ext uri="{FF2B5EF4-FFF2-40B4-BE49-F238E27FC236}">
                <a16:creationId xmlns:a16="http://schemas.microsoft.com/office/drawing/2014/main" id="{286A9150-9742-43C5-8AA2-567F84147E7C}"/>
              </a:ext>
            </a:extLst>
          </p:cNvPr>
          <p:cNvSpPr/>
          <p:nvPr/>
        </p:nvSpPr>
        <p:spPr>
          <a:xfrm>
            <a:off x="1577232" y="11820558"/>
            <a:ext cx="13013121" cy="14199205"/>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s-Latn-BA" sz="9895" dirty="0"/>
          </a:p>
        </p:txBody>
      </p:sp>
      <p:sp>
        <p:nvSpPr>
          <p:cNvPr id="35" name="Rectangle 34">
            <a:extLst>
              <a:ext uri="{FF2B5EF4-FFF2-40B4-BE49-F238E27FC236}">
                <a16:creationId xmlns:a16="http://schemas.microsoft.com/office/drawing/2014/main" id="{7DEE18FE-A7B6-498F-9058-97BA4722127D}"/>
              </a:ext>
            </a:extLst>
          </p:cNvPr>
          <p:cNvSpPr/>
          <p:nvPr/>
        </p:nvSpPr>
        <p:spPr>
          <a:xfrm>
            <a:off x="1413829" y="32540613"/>
            <a:ext cx="13134120" cy="385761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s-Latn-BA" sz="9895" dirty="0"/>
          </a:p>
        </p:txBody>
      </p:sp>
      <p:sp>
        <p:nvSpPr>
          <p:cNvPr id="36" name="Rectangle 35">
            <a:extLst>
              <a:ext uri="{FF2B5EF4-FFF2-40B4-BE49-F238E27FC236}">
                <a16:creationId xmlns:a16="http://schemas.microsoft.com/office/drawing/2014/main" id="{D5F3C094-7958-4F8D-8FFA-8D87AC137F7B}"/>
              </a:ext>
            </a:extLst>
          </p:cNvPr>
          <p:cNvSpPr/>
          <p:nvPr/>
        </p:nvSpPr>
        <p:spPr>
          <a:xfrm>
            <a:off x="15837556" y="10787702"/>
            <a:ext cx="13013118" cy="493688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s-Latn-BA" sz="9895" dirty="0"/>
          </a:p>
        </p:txBody>
      </p:sp>
      <p:sp>
        <p:nvSpPr>
          <p:cNvPr id="33" name="Rectangle 32">
            <a:extLst>
              <a:ext uri="{FF2B5EF4-FFF2-40B4-BE49-F238E27FC236}">
                <a16:creationId xmlns:a16="http://schemas.microsoft.com/office/drawing/2014/main" id="{A4958924-CB60-46D1-9271-E6B6B9DDDBEF}"/>
              </a:ext>
            </a:extLst>
          </p:cNvPr>
          <p:cNvSpPr/>
          <p:nvPr/>
        </p:nvSpPr>
        <p:spPr>
          <a:xfrm>
            <a:off x="1645918" y="2400783"/>
            <a:ext cx="27089005" cy="7980792"/>
          </a:xfrm>
          <a:prstGeom prst="rect">
            <a:avLst/>
          </a:prstGeom>
          <a:solidFill>
            <a:schemeClr val="bg1">
              <a:alpha val="34000"/>
            </a:schemeClr>
          </a:solid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9895" dirty="0"/>
              <a:t>,</a:t>
            </a:r>
            <a:endParaRPr lang="en-GB" sz="9895" dirty="0"/>
          </a:p>
        </p:txBody>
      </p:sp>
      <p:sp>
        <p:nvSpPr>
          <p:cNvPr id="37" name="Rectangle 36">
            <a:extLst>
              <a:ext uri="{FF2B5EF4-FFF2-40B4-BE49-F238E27FC236}">
                <a16:creationId xmlns:a16="http://schemas.microsoft.com/office/drawing/2014/main" id="{AF905CBA-B1DA-454D-A931-8E02BB119C4A}"/>
              </a:ext>
            </a:extLst>
          </p:cNvPr>
          <p:cNvSpPr/>
          <p:nvPr/>
        </p:nvSpPr>
        <p:spPr>
          <a:xfrm>
            <a:off x="6572828" y="3149866"/>
            <a:ext cx="17978620" cy="2751522"/>
          </a:xfrm>
          <a:prstGeom prst="rect">
            <a:avLst/>
          </a:prstGeom>
        </p:spPr>
        <p:txBody>
          <a:bodyPr wrap="square">
            <a:spAutoFit/>
          </a:bodyPr>
          <a:lstStyle/>
          <a:p>
            <a:pPr algn="ctr"/>
            <a:r>
              <a:rPr lang="bs-Latn-BA" sz="8640" b="1" dirty="0">
                <a:latin typeface="Arial" panose="020B0604020202020204" pitchFamily="34" charset="0"/>
                <a:cs typeface="Arial" panose="020B0604020202020204" pitchFamily="34" charset="0"/>
              </a:rPr>
              <a:t>Ketoconazole and verapamil cause the reduction of heme</a:t>
            </a:r>
            <a:endParaRPr lang="en-US" sz="8640" dirty="0">
              <a:latin typeface="Arial" panose="020B0604020202020204" pitchFamily="34" charset="0"/>
              <a:cs typeface="Arial" panose="020B0604020202020204" pitchFamily="34" charset="0"/>
            </a:endParaRPr>
          </a:p>
        </p:txBody>
      </p:sp>
      <p:sp>
        <p:nvSpPr>
          <p:cNvPr id="39" name="Rectangle 38">
            <a:extLst>
              <a:ext uri="{FF2B5EF4-FFF2-40B4-BE49-F238E27FC236}">
                <a16:creationId xmlns:a16="http://schemas.microsoft.com/office/drawing/2014/main" id="{7A81A71D-682C-41FA-A5C5-27E0E57285A7}"/>
              </a:ext>
            </a:extLst>
          </p:cNvPr>
          <p:cNvSpPr/>
          <p:nvPr/>
        </p:nvSpPr>
        <p:spPr>
          <a:xfrm>
            <a:off x="1868421" y="6737738"/>
            <a:ext cx="26334444" cy="769441"/>
          </a:xfrm>
          <a:prstGeom prst="rect">
            <a:avLst/>
          </a:prstGeom>
        </p:spPr>
        <p:txBody>
          <a:bodyPr wrap="square">
            <a:spAutoFit/>
          </a:bodyPr>
          <a:lstStyle/>
          <a:p>
            <a:pPr algn="ctr"/>
            <a:r>
              <a:rPr lang="bs-Latn-BA" sz="4400" dirty="0">
                <a:latin typeface="Arial" panose="020B0604020202020204" pitchFamily="34" charset="0"/>
                <a:cs typeface="Arial" panose="020B0604020202020204" pitchFamily="34" charset="0"/>
              </a:rPr>
              <a:t>Kondža M</a:t>
            </a:r>
            <a:r>
              <a:rPr lang="bs-Latn-BA" sz="4400" baseline="30000" dirty="0">
                <a:latin typeface="Arial" panose="020B0604020202020204" pitchFamily="34" charset="0"/>
                <a:cs typeface="Arial" panose="020B0604020202020204" pitchFamily="34" charset="0"/>
              </a:rPr>
              <a:t>1,5</a:t>
            </a:r>
            <a:r>
              <a:rPr lang="bs-Latn-BA" sz="4400" dirty="0">
                <a:latin typeface="Arial" panose="020B0604020202020204" pitchFamily="34" charset="0"/>
                <a:cs typeface="Arial" panose="020B0604020202020204" pitchFamily="34" charset="0"/>
              </a:rPr>
              <a:t>, Kerleta-Tuzović V</a:t>
            </a:r>
            <a:r>
              <a:rPr lang="bs-Latn-BA" sz="4400" baseline="30000" dirty="0">
                <a:latin typeface="Arial" panose="020B0604020202020204" pitchFamily="34" charset="0"/>
                <a:cs typeface="Arial" panose="020B0604020202020204" pitchFamily="34" charset="0"/>
              </a:rPr>
              <a:t>2,3,5</a:t>
            </a:r>
            <a:r>
              <a:rPr lang="bs-Latn-BA" sz="4400" dirty="0">
                <a:latin typeface="Arial" panose="020B0604020202020204" pitchFamily="34" charset="0"/>
                <a:cs typeface="Arial" panose="020B0604020202020204" pitchFamily="34" charset="0"/>
              </a:rPr>
              <a:t>, Dautović E</a:t>
            </a:r>
            <a:r>
              <a:rPr lang="bs-Latn-BA" sz="4400" baseline="30000" dirty="0">
                <a:latin typeface="Arial" panose="020B0604020202020204" pitchFamily="34" charset="0"/>
                <a:cs typeface="Arial" panose="020B0604020202020204" pitchFamily="34" charset="0"/>
              </a:rPr>
              <a:t>3,5</a:t>
            </a:r>
            <a:r>
              <a:rPr lang="bs-Latn-BA" sz="4400" dirty="0">
                <a:latin typeface="Arial" panose="020B0604020202020204" pitchFamily="34" charset="0"/>
                <a:cs typeface="Arial" panose="020B0604020202020204" pitchFamily="34" charset="0"/>
              </a:rPr>
              <a:t>, Zovko A</a:t>
            </a:r>
            <a:r>
              <a:rPr lang="bs-Latn-BA" sz="3840" baseline="30000" dirty="0">
                <a:latin typeface="Arial" panose="020B0604020202020204" pitchFamily="34" charset="0"/>
                <a:cs typeface="Arial" panose="020B0604020202020204" pitchFamily="34" charset="0"/>
              </a:rPr>
              <a:t>4,5</a:t>
            </a:r>
            <a:r>
              <a:rPr lang="bs-Latn-BA" sz="3840" dirty="0">
                <a:latin typeface="Arial" panose="020B0604020202020204" pitchFamily="34" charset="0"/>
                <a:cs typeface="Arial" panose="020B0604020202020204" pitchFamily="34" charset="0"/>
              </a:rPr>
              <a:t> </a:t>
            </a:r>
          </a:p>
        </p:txBody>
      </p:sp>
      <p:sp>
        <p:nvSpPr>
          <p:cNvPr id="40" name="Rectangle 39">
            <a:extLst>
              <a:ext uri="{FF2B5EF4-FFF2-40B4-BE49-F238E27FC236}">
                <a16:creationId xmlns:a16="http://schemas.microsoft.com/office/drawing/2014/main" id="{701FF87C-1690-45CF-A3F0-6F82DEF4A31B}"/>
              </a:ext>
            </a:extLst>
          </p:cNvPr>
          <p:cNvSpPr/>
          <p:nvPr/>
        </p:nvSpPr>
        <p:spPr>
          <a:xfrm>
            <a:off x="1792224" y="7594539"/>
            <a:ext cx="26787922" cy="2677656"/>
          </a:xfrm>
          <a:prstGeom prst="rect">
            <a:avLst/>
          </a:prstGeom>
        </p:spPr>
        <p:txBody>
          <a:bodyPr wrap="square">
            <a:spAutoFit/>
          </a:bodyPr>
          <a:lstStyle/>
          <a:p>
            <a:pPr algn="ctr"/>
            <a:r>
              <a:rPr lang="bs-Latn-BA" sz="3360" baseline="30000" dirty="0">
                <a:latin typeface="Arial" panose="020B0604020202020204" pitchFamily="34" charset="0"/>
                <a:cs typeface="Arial" panose="020B0604020202020204" pitchFamily="34" charset="0"/>
              </a:rPr>
              <a:t>1</a:t>
            </a:r>
            <a:r>
              <a:rPr lang="en-US" sz="3360" dirty="0">
                <a:latin typeface="Arial" panose="020B0604020202020204" pitchFamily="34" charset="0"/>
                <a:cs typeface="Arial" panose="020B0604020202020204" pitchFamily="34" charset="0"/>
              </a:rPr>
              <a:t>University of </a:t>
            </a:r>
            <a:r>
              <a:rPr lang="hr-HR" sz="3360" dirty="0">
                <a:latin typeface="Arial" panose="020B0604020202020204" pitchFamily="34" charset="0"/>
                <a:cs typeface="Arial" panose="020B0604020202020204" pitchFamily="34" charset="0"/>
              </a:rPr>
              <a:t>Mostar, </a:t>
            </a:r>
            <a:r>
              <a:rPr lang="hr-HR" sz="3360" dirty="0" err="1">
                <a:latin typeface="Arial" panose="020B0604020202020204" pitchFamily="34" charset="0"/>
                <a:cs typeface="Arial" panose="020B0604020202020204" pitchFamily="34" charset="0"/>
              </a:rPr>
              <a:t>Faculty</a:t>
            </a:r>
            <a:r>
              <a:rPr lang="hr-HR" sz="3360" dirty="0">
                <a:latin typeface="Arial" panose="020B0604020202020204" pitchFamily="34" charset="0"/>
                <a:cs typeface="Arial" panose="020B0604020202020204" pitchFamily="34" charset="0"/>
              </a:rPr>
              <a:t> </a:t>
            </a:r>
            <a:r>
              <a:rPr lang="hr-HR" sz="3360" dirty="0" err="1">
                <a:latin typeface="Arial" panose="020B0604020202020204" pitchFamily="34" charset="0"/>
                <a:cs typeface="Arial" panose="020B0604020202020204" pitchFamily="34" charset="0"/>
              </a:rPr>
              <a:t>of</a:t>
            </a:r>
            <a:r>
              <a:rPr lang="hr-HR" sz="3360" dirty="0">
                <a:latin typeface="Arial" panose="020B0604020202020204" pitchFamily="34" charset="0"/>
                <a:cs typeface="Arial" panose="020B0604020202020204" pitchFamily="34" charset="0"/>
              </a:rPr>
              <a:t> </a:t>
            </a:r>
            <a:r>
              <a:rPr lang="hr-HR" sz="3360" dirty="0" err="1">
                <a:latin typeface="Arial" panose="020B0604020202020204" pitchFamily="34" charset="0"/>
                <a:cs typeface="Arial" panose="020B0604020202020204" pitchFamily="34" charset="0"/>
              </a:rPr>
              <a:t>Pharmacy</a:t>
            </a:r>
            <a:r>
              <a:rPr lang="hr-HR" sz="3360" dirty="0">
                <a:latin typeface="Arial" panose="020B0604020202020204" pitchFamily="34" charset="0"/>
                <a:cs typeface="Arial" panose="020B0604020202020204" pitchFamily="34" charset="0"/>
              </a:rPr>
              <a:t>, Matice hrvatske bb, 88000 Mostar, </a:t>
            </a:r>
            <a:r>
              <a:rPr lang="hr-HR" sz="3360" dirty="0" err="1">
                <a:latin typeface="Arial" panose="020B0604020202020204" pitchFamily="34" charset="0"/>
                <a:cs typeface="Arial" panose="020B0604020202020204" pitchFamily="34" charset="0"/>
              </a:rPr>
              <a:t>Bosnia</a:t>
            </a:r>
            <a:r>
              <a:rPr lang="hr-HR" sz="3360" dirty="0">
                <a:latin typeface="Arial" panose="020B0604020202020204" pitchFamily="34" charset="0"/>
                <a:cs typeface="Arial" panose="020B0604020202020204" pitchFamily="34" charset="0"/>
              </a:rPr>
              <a:t> </a:t>
            </a:r>
            <a:r>
              <a:rPr lang="hr-HR" sz="3360" dirty="0" err="1">
                <a:latin typeface="Arial" panose="020B0604020202020204" pitchFamily="34" charset="0"/>
                <a:cs typeface="Arial" panose="020B0604020202020204" pitchFamily="34" charset="0"/>
              </a:rPr>
              <a:t>and</a:t>
            </a:r>
            <a:r>
              <a:rPr lang="hr-HR" sz="3360" dirty="0">
                <a:latin typeface="Arial" panose="020B0604020202020204" pitchFamily="34" charset="0"/>
                <a:cs typeface="Arial" panose="020B0604020202020204" pitchFamily="34" charset="0"/>
              </a:rPr>
              <a:t> </a:t>
            </a:r>
            <a:r>
              <a:rPr lang="hr-HR" sz="3360" dirty="0" err="1">
                <a:latin typeface="Arial" panose="020B0604020202020204" pitchFamily="34" charset="0"/>
                <a:cs typeface="Arial" panose="020B0604020202020204" pitchFamily="34" charset="0"/>
              </a:rPr>
              <a:t>Herzegovina</a:t>
            </a:r>
            <a:endParaRPr lang="bs-Latn-BA" sz="3360" dirty="0">
              <a:latin typeface="Arial" panose="020B0604020202020204" pitchFamily="34" charset="0"/>
              <a:cs typeface="Arial" panose="020B0604020202020204" pitchFamily="34" charset="0"/>
            </a:endParaRPr>
          </a:p>
          <a:p>
            <a:pPr algn="ctr"/>
            <a:r>
              <a:rPr lang="bs-Latn-BA" sz="3360" baseline="30000" dirty="0">
                <a:latin typeface="Arial" panose="020B0604020202020204" pitchFamily="34" charset="0"/>
                <a:cs typeface="Arial" panose="020B0604020202020204" pitchFamily="34" charset="0"/>
              </a:rPr>
              <a:t>2</a:t>
            </a:r>
            <a:r>
              <a:rPr lang="en-US" sz="3360" dirty="0">
                <a:latin typeface="Arial" panose="020B0604020202020204" pitchFamily="34" charset="0"/>
                <a:cs typeface="Arial" panose="020B0604020202020204" pitchFamily="34" charset="0"/>
              </a:rPr>
              <a:t>Agency for Healthcare Quality and Accreditation in FB&amp;H, Dr. </a:t>
            </a:r>
            <a:r>
              <a:rPr lang="en-US" sz="3360" dirty="0" err="1">
                <a:latin typeface="Arial" panose="020B0604020202020204" pitchFamily="34" charset="0"/>
                <a:cs typeface="Arial" panose="020B0604020202020204" pitchFamily="34" charset="0"/>
              </a:rPr>
              <a:t>Mustafe</a:t>
            </a:r>
            <a:r>
              <a:rPr lang="en-US" sz="3360" dirty="0">
                <a:latin typeface="Arial" panose="020B0604020202020204" pitchFamily="34" charset="0"/>
                <a:cs typeface="Arial" panose="020B0604020202020204" pitchFamily="34" charset="0"/>
              </a:rPr>
              <a:t> </a:t>
            </a:r>
            <a:r>
              <a:rPr lang="en-US" sz="3360" dirty="0" err="1">
                <a:latin typeface="Arial" panose="020B0604020202020204" pitchFamily="34" charset="0"/>
                <a:cs typeface="Arial" panose="020B0604020202020204" pitchFamily="34" charset="0"/>
              </a:rPr>
              <a:t>Pintola</a:t>
            </a:r>
            <a:r>
              <a:rPr lang="en-US" sz="3360" dirty="0">
                <a:latin typeface="Arial" panose="020B0604020202020204" pitchFamily="34" charset="0"/>
                <a:cs typeface="Arial" panose="020B0604020202020204" pitchFamily="34" charset="0"/>
              </a:rPr>
              <a:t> 1, 71000 Sarajevo</a:t>
            </a:r>
            <a:endParaRPr lang="hr-HR" sz="3360" dirty="0">
              <a:latin typeface="Arial" panose="020B0604020202020204" pitchFamily="34" charset="0"/>
              <a:cs typeface="Arial" panose="020B0604020202020204" pitchFamily="34" charset="0"/>
            </a:endParaRPr>
          </a:p>
          <a:p>
            <a:pPr algn="ctr"/>
            <a:r>
              <a:rPr lang="bs-Latn-BA" sz="3360" baseline="30000" dirty="0">
                <a:latin typeface="Arial" panose="020B0604020202020204" pitchFamily="34" charset="0"/>
                <a:cs typeface="Arial" panose="020B0604020202020204" pitchFamily="34" charset="0"/>
              </a:rPr>
              <a:t>3</a:t>
            </a:r>
            <a:r>
              <a:rPr lang="en-US" sz="3360" dirty="0">
                <a:latin typeface="Arial" panose="020B0604020202020204" pitchFamily="34" charset="0"/>
                <a:cs typeface="Arial" panose="020B0604020202020204" pitchFamily="34" charset="0"/>
              </a:rPr>
              <a:t>University of Tuzla, Faculty of Pharmacy, </a:t>
            </a:r>
            <a:r>
              <a:rPr lang="en-US" sz="3360" dirty="0" err="1">
                <a:latin typeface="Arial" panose="020B0604020202020204" pitchFamily="34" charset="0"/>
                <a:cs typeface="Arial" panose="020B0604020202020204" pitchFamily="34" charset="0"/>
              </a:rPr>
              <a:t>Univerzitetska</a:t>
            </a:r>
            <a:r>
              <a:rPr lang="en-US" sz="3360" dirty="0">
                <a:latin typeface="Arial" panose="020B0604020202020204" pitchFamily="34" charset="0"/>
                <a:cs typeface="Arial" panose="020B0604020202020204" pitchFamily="34" charset="0"/>
              </a:rPr>
              <a:t> 8, 75101 Tuzla</a:t>
            </a:r>
            <a:endParaRPr lang="hr-HR" sz="3360" dirty="0">
              <a:latin typeface="Arial" panose="020B0604020202020204" pitchFamily="34" charset="0"/>
              <a:cs typeface="Arial" panose="020B0604020202020204" pitchFamily="34" charset="0"/>
            </a:endParaRPr>
          </a:p>
          <a:p>
            <a:pPr algn="ctr"/>
            <a:r>
              <a:rPr lang="bs-Latn-BA" sz="3360" baseline="30000" dirty="0">
                <a:latin typeface="Arial" panose="020B0604020202020204" pitchFamily="34" charset="0"/>
                <a:cs typeface="Arial" panose="020B0604020202020204" pitchFamily="34" charset="0"/>
              </a:rPr>
              <a:t>4</a:t>
            </a:r>
            <a:r>
              <a:rPr lang="bs-Latn-BA" sz="3360" dirty="0">
                <a:latin typeface="Arial" panose="020B0604020202020204" pitchFamily="34" charset="0"/>
                <a:cs typeface="Arial" panose="020B0604020202020204" pitchFamily="34" charset="0"/>
              </a:rPr>
              <a:t>AFARM Pharmacies, Ante Starčevića 19, 88220 Široki Brijeg, Bosni and Herzegovina</a:t>
            </a:r>
          </a:p>
          <a:p>
            <a:pPr algn="ctr"/>
            <a:r>
              <a:rPr lang="bs-Latn-BA" sz="3360" baseline="30000" dirty="0">
                <a:latin typeface="Arial" panose="020B0604020202020204" pitchFamily="34" charset="0"/>
                <a:cs typeface="Arial" panose="020B0604020202020204" pitchFamily="34" charset="0"/>
              </a:rPr>
              <a:t>5</a:t>
            </a:r>
            <a:r>
              <a:rPr lang="bs-Latn-BA" sz="3360" dirty="0">
                <a:latin typeface="Arial" panose="020B0604020202020204" pitchFamily="34" charset="0"/>
                <a:cs typeface="Arial" panose="020B0604020202020204" pitchFamily="34" charset="0"/>
              </a:rPr>
              <a:t>Pharmaceutical Chamber of FB&amp;H, Zagrebačka bb, 71000 Sarajevo, Bosnia and Herzegovina</a:t>
            </a:r>
            <a:endParaRPr lang="hr-HR" sz="3360" dirty="0">
              <a:latin typeface="Arial" panose="020B0604020202020204" pitchFamily="34" charset="0"/>
              <a:cs typeface="Arial" panose="020B0604020202020204" pitchFamily="34" charset="0"/>
            </a:endParaRPr>
          </a:p>
        </p:txBody>
      </p:sp>
      <p:sp>
        <p:nvSpPr>
          <p:cNvPr id="38" name="Rectangle 37"/>
          <p:cNvSpPr/>
          <p:nvPr/>
        </p:nvSpPr>
        <p:spPr>
          <a:xfrm>
            <a:off x="1732250" y="11957897"/>
            <a:ext cx="12772980" cy="8956298"/>
          </a:xfrm>
          <a:prstGeom prst="rect">
            <a:avLst/>
          </a:prstGeom>
        </p:spPr>
        <p:txBody>
          <a:bodyPr wrap="square">
            <a:spAutoFit/>
          </a:bodyPr>
          <a:lstStyle/>
          <a:p>
            <a:pPr algn="just"/>
            <a:r>
              <a:rPr lang="en-US" sz="3840" dirty="0">
                <a:latin typeface="Arial" panose="020B0604020202020204" pitchFamily="34" charset="0"/>
                <a:cs typeface="Arial" panose="020B0604020202020204" pitchFamily="34" charset="0"/>
              </a:rPr>
              <a:t>Ketoconazole is an antiandrogen and antifungal medicine used to treat certain serious fungal infections in the body. Verapamil is a calcium channel blocker medicine used to treat patients with high blood pressure, angina and supraventricular tachycardia. Cytochrome P450 3A4 (CYP3A4) enzymes are a part of a large group of enzymes </a:t>
            </a:r>
            <a:r>
              <a:rPr lang="hr-HR" sz="3840" dirty="0" err="1">
                <a:latin typeface="Arial" panose="020B0604020202020204" pitchFamily="34" charset="0"/>
                <a:cs typeface="Arial" panose="020B0604020202020204" pitchFamily="34" charset="0"/>
              </a:rPr>
              <a:t>with</a:t>
            </a:r>
            <a:r>
              <a:rPr lang="hr-HR" sz="3840" dirty="0">
                <a:latin typeface="Arial" panose="020B0604020202020204" pitchFamily="34" charset="0"/>
                <a:cs typeface="Arial" panose="020B0604020202020204" pitchFamily="34" charset="0"/>
              </a:rPr>
              <a:t> a </a:t>
            </a:r>
            <a:r>
              <a:rPr lang="hr-HR" sz="3840" dirty="0" err="1">
                <a:latin typeface="Arial" panose="020B0604020202020204" pitchFamily="34" charset="0"/>
                <a:cs typeface="Arial" panose="020B0604020202020204" pitchFamily="34" charset="0"/>
              </a:rPr>
              <a:t>hem</a:t>
            </a:r>
            <a:r>
              <a:rPr lang="hr-HR" sz="3840" dirty="0">
                <a:latin typeface="Arial" panose="020B0604020202020204" pitchFamily="34" charset="0"/>
                <a:cs typeface="Arial" panose="020B0604020202020204" pitchFamily="34" charset="0"/>
              </a:rPr>
              <a:t> </a:t>
            </a:r>
            <a:r>
              <a:rPr lang="hr-HR" sz="3840" dirty="0" err="1">
                <a:latin typeface="Arial" panose="020B0604020202020204" pitchFamily="34" charset="0"/>
                <a:cs typeface="Arial" panose="020B0604020202020204" pitchFamily="34" charset="0"/>
              </a:rPr>
              <a:t>prostetic</a:t>
            </a:r>
            <a:r>
              <a:rPr lang="hr-HR" sz="3840" dirty="0">
                <a:latin typeface="Arial" panose="020B0604020202020204" pitchFamily="34" charset="0"/>
                <a:cs typeface="Arial" panose="020B0604020202020204" pitchFamily="34" charset="0"/>
              </a:rPr>
              <a:t> </a:t>
            </a:r>
            <a:r>
              <a:rPr lang="hr-HR" sz="3840" dirty="0" err="1">
                <a:latin typeface="Arial" panose="020B0604020202020204" pitchFamily="34" charset="0"/>
                <a:cs typeface="Arial" panose="020B0604020202020204" pitchFamily="34" charset="0"/>
              </a:rPr>
              <a:t>group</a:t>
            </a:r>
            <a:r>
              <a:rPr lang="hr-HR" sz="3840" dirty="0">
                <a:latin typeface="Arial" panose="020B0604020202020204" pitchFamily="34" charset="0"/>
                <a:cs typeface="Arial" panose="020B0604020202020204" pitchFamily="34" charset="0"/>
              </a:rPr>
              <a:t>, </a:t>
            </a:r>
            <a:r>
              <a:rPr lang="en-US" sz="3840" dirty="0">
                <a:latin typeface="Arial" panose="020B0604020202020204" pitchFamily="34" charset="0"/>
                <a:cs typeface="Arial" panose="020B0604020202020204" pitchFamily="34" charset="0"/>
              </a:rPr>
              <a:t>which are essential for the metabolism of many medicines and endogenous compounds. CYP3A4 is responsible for the metabolism of more than 50% of medicines. CYP3A4 is subject to reversible and mechanism-based (irreversible) inhibition. The latter involves the inactivation of the enzyme via the formation of metabolic intermediates that bind irreversibly to the enzyme and then inactivate it</a:t>
            </a:r>
            <a:r>
              <a:rPr lang="hr-HR" sz="3840" dirty="0">
                <a:latin typeface="Arial" panose="020B0604020202020204" pitchFamily="34" charset="0"/>
                <a:cs typeface="Arial" panose="020B0604020202020204" pitchFamily="34" charset="0"/>
              </a:rPr>
              <a:t>. </a:t>
            </a:r>
            <a:r>
              <a:rPr lang="en-US" sz="3840" dirty="0">
                <a:latin typeface="Arial" panose="020B0604020202020204" pitchFamily="34" charset="0"/>
                <a:cs typeface="Arial" panose="020B0604020202020204" pitchFamily="34" charset="0"/>
              </a:rPr>
              <a:t>Ketoconazole and verapamil are known as strong inhibitors of the CYP3A</a:t>
            </a:r>
            <a:r>
              <a:rPr lang="hr-HR" sz="3840" dirty="0">
                <a:latin typeface="Arial" panose="020B0604020202020204" pitchFamily="34" charset="0"/>
                <a:cs typeface="Arial" panose="020B0604020202020204" pitchFamily="34" charset="0"/>
              </a:rPr>
              <a:t>4.</a:t>
            </a:r>
            <a:endParaRPr lang="en-US" sz="3840" dirty="0">
              <a:latin typeface="Arial" panose="020B0604020202020204" pitchFamily="34" charset="0"/>
              <a:cs typeface="Arial" panose="020B0604020202020204" pitchFamily="34" charset="0"/>
            </a:endParaRPr>
          </a:p>
        </p:txBody>
      </p:sp>
      <p:sp>
        <p:nvSpPr>
          <p:cNvPr id="45" name="Rectangle 44">
            <a:extLst>
              <a:ext uri="{FF2B5EF4-FFF2-40B4-BE49-F238E27FC236}">
                <a16:creationId xmlns:a16="http://schemas.microsoft.com/office/drawing/2014/main" id="{DCC6718D-EC13-44FA-B36B-D1CB6E1380B2}"/>
              </a:ext>
            </a:extLst>
          </p:cNvPr>
          <p:cNvSpPr/>
          <p:nvPr/>
        </p:nvSpPr>
        <p:spPr>
          <a:xfrm>
            <a:off x="1612181" y="26347007"/>
            <a:ext cx="13013119" cy="1057785"/>
          </a:xfrm>
          <a:prstGeom prst="rect">
            <a:avLst/>
          </a:prstGeom>
          <a:solidFill>
            <a:srgbClr val="002060"/>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s-Latn-BA" sz="9895" dirty="0"/>
          </a:p>
        </p:txBody>
      </p:sp>
      <p:sp>
        <p:nvSpPr>
          <p:cNvPr id="46" name="Rectangle 45">
            <a:extLst>
              <a:ext uri="{FF2B5EF4-FFF2-40B4-BE49-F238E27FC236}">
                <a16:creationId xmlns:a16="http://schemas.microsoft.com/office/drawing/2014/main" id="{286A9150-9742-43C5-8AA2-567F84147E7C}"/>
              </a:ext>
            </a:extLst>
          </p:cNvPr>
          <p:cNvSpPr/>
          <p:nvPr/>
        </p:nvSpPr>
        <p:spPr>
          <a:xfrm>
            <a:off x="1594262" y="27549029"/>
            <a:ext cx="13013121" cy="3171814"/>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s-Latn-BA" sz="9895" dirty="0"/>
          </a:p>
        </p:txBody>
      </p:sp>
      <p:sp>
        <p:nvSpPr>
          <p:cNvPr id="47" name="Rectangle 46">
            <a:extLst>
              <a:ext uri="{FF2B5EF4-FFF2-40B4-BE49-F238E27FC236}">
                <a16:creationId xmlns:a16="http://schemas.microsoft.com/office/drawing/2014/main" id="{A50D81D2-69AE-42A6-B1A3-F3AC61B03EAD}"/>
              </a:ext>
            </a:extLst>
          </p:cNvPr>
          <p:cNvSpPr/>
          <p:nvPr/>
        </p:nvSpPr>
        <p:spPr>
          <a:xfrm>
            <a:off x="1792224" y="26391838"/>
            <a:ext cx="2206756" cy="923328"/>
          </a:xfrm>
          <a:prstGeom prst="rect">
            <a:avLst/>
          </a:prstGeom>
          <a:noFill/>
        </p:spPr>
        <p:txBody>
          <a:bodyPr wrap="none" lIns="109727" tIns="54863" rIns="109727" bIns="54863">
            <a:spAutoFit/>
          </a:bodyPr>
          <a:lstStyle/>
          <a:p>
            <a:pPr algn="ctr"/>
            <a:r>
              <a:rPr lang="bs-Latn-BA" sz="5280" b="1" dirty="0">
                <a:ln w="0"/>
                <a:solidFill>
                  <a:schemeClr val="bg1"/>
                </a:solidFill>
                <a:effectLst>
                  <a:outerShdw blurRad="38100" dist="19050" dir="2700000" algn="tl" rotWithShape="0">
                    <a:schemeClr val="dk1">
                      <a:alpha val="40000"/>
                    </a:schemeClr>
                  </a:outerShdw>
                </a:effectLst>
                <a:latin typeface="Arial Narrow" panose="020B0606020202030204" pitchFamily="34" charset="0"/>
              </a:rPr>
              <a:t>2. AIMS</a:t>
            </a:r>
            <a:endParaRPr lang="en-US" sz="6480" b="1" dirty="0">
              <a:ln w="0"/>
              <a:solidFill>
                <a:schemeClr val="bg1"/>
              </a:solidFill>
              <a:effectLst>
                <a:outerShdw blurRad="38100" dist="19050" dir="2700000" algn="tl" rotWithShape="0">
                  <a:schemeClr val="dk1">
                    <a:alpha val="40000"/>
                  </a:schemeClr>
                </a:outerShdw>
              </a:effectLst>
              <a:latin typeface="Arial Narrow" panose="020B0606020202030204" pitchFamily="34" charset="0"/>
            </a:endParaRPr>
          </a:p>
        </p:txBody>
      </p:sp>
      <p:sp>
        <p:nvSpPr>
          <p:cNvPr id="48" name="Rectangle 47"/>
          <p:cNvSpPr/>
          <p:nvPr/>
        </p:nvSpPr>
        <p:spPr>
          <a:xfrm>
            <a:off x="1577229" y="27673856"/>
            <a:ext cx="13030154" cy="2456057"/>
          </a:xfrm>
          <a:prstGeom prst="rect">
            <a:avLst/>
          </a:prstGeom>
        </p:spPr>
        <p:txBody>
          <a:bodyPr wrap="square">
            <a:spAutoFit/>
          </a:bodyPr>
          <a:lstStyle/>
          <a:p>
            <a:pPr algn="just"/>
            <a:r>
              <a:rPr lang="bs-Latn-BA" sz="3840" dirty="0">
                <a:latin typeface="Arial" panose="020B0604020202020204" pitchFamily="34" charset="0"/>
                <a:cs typeface="Arial" panose="020B0604020202020204" pitchFamily="34" charset="0"/>
              </a:rPr>
              <a:t>The aims of the present study were to determine the effect of ketoconazole and verapamil on the hem concentration and to observe the changes in the concentration regarding the CYP3A4 enzyme. </a:t>
            </a:r>
            <a:endParaRPr lang="en-US" sz="3840" dirty="0">
              <a:latin typeface="Arial" panose="020B0604020202020204" pitchFamily="34" charset="0"/>
              <a:cs typeface="Arial" panose="020B0604020202020204" pitchFamily="34" charset="0"/>
            </a:endParaRPr>
          </a:p>
        </p:txBody>
      </p:sp>
      <p:sp>
        <p:nvSpPr>
          <p:cNvPr id="49" name="Rectangle 48"/>
          <p:cNvSpPr/>
          <p:nvPr/>
        </p:nvSpPr>
        <p:spPr>
          <a:xfrm>
            <a:off x="1579070" y="32660388"/>
            <a:ext cx="12944430" cy="3637919"/>
          </a:xfrm>
          <a:prstGeom prst="rect">
            <a:avLst/>
          </a:prstGeom>
        </p:spPr>
        <p:txBody>
          <a:bodyPr wrap="square">
            <a:spAutoFit/>
          </a:bodyPr>
          <a:lstStyle/>
          <a:p>
            <a:pPr algn="just"/>
            <a:r>
              <a:rPr lang="en-US" sz="3840" dirty="0">
                <a:latin typeface="Arial" panose="020B0604020202020204" pitchFamily="34" charset="0"/>
                <a:cs typeface="Arial" panose="020B0604020202020204" pitchFamily="34" charset="0"/>
              </a:rPr>
              <a:t>The examination of the change in heme concentration due to binding to the reactive intermediate to heme was performed according to the method described earlier in the literature. To perform the test, the calibration curve of the hemin solution in dimethyl sulfoxide (0.6 to 0.1 </a:t>
            </a:r>
            <a:r>
              <a:rPr lang="en-US" sz="3840" dirty="0" err="1">
                <a:latin typeface="Arial" panose="020B0604020202020204" pitchFamily="34" charset="0"/>
                <a:cs typeface="Arial" panose="020B0604020202020204" pitchFamily="34" charset="0"/>
              </a:rPr>
              <a:t>μM</a:t>
            </a:r>
            <a:r>
              <a:rPr lang="en-US" sz="3840" dirty="0">
                <a:latin typeface="Arial" panose="020B0604020202020204" pitchFamily="34" charset="0"/>
                <a:cs typeface="Arial" panose="020B0604020202020204" pitchFamily="34" charset="0"/>
              </a:rPr>
              <a:t>) was first prepared, and a spectrum at a wavelength of 500 to</a:t>
            </a:r>
            <a:r>
              <a:rPr lang="hr-HR" sz="3840" dirty="0">
                <a:latin typeface="Arial" panose="020B0604020202020204" pitchFamily="34" charset="0"/>
                <a:cs typeface="Arial" panose="020B0604020202020204" pitchFamily="34" charset="0"/>
              </a:rPr>
              <a:t> </a:t>
            </a:r>
            <a:endParaRPr lang="en-US" sz="3840" dirty="0">
              <a:latin typeface="Times New Roman" pitchFamily="18" charset="0"/>
              <a:cs typeface="Times New Roman" pitchFamily="18" charset="0"/>
            </a:endParaRPr>
          </a:p>
        </p:txBody>
      </p:sp>
      <p:sp>
        <p:nvSpPr>
          <p:cNvPr id="51" name="Rectangle 50"/>
          <p:cNvSpPr/>
          <p:nvPr/>
        </p:nvSpPr>
        <p:spPr>
          <a:xfrm>
            <a:off x="16152801" y="17847883"/>
            <a:ext cx="12418951" cy="5410712"/>
          </a:xfrm>
          <a:prstGeom prst="rect">
            <a:avLst/>
          </a:prstGeom>
        </p:spPr>
        <p:txBody>
          <a:bodyPr wrap="square">
            <a:spAutoFit/>
          </a:bodyPr>
          <a:lstStyle/>
          <a:p>
            <a:pPr algn="just"/>
            <a:r>
              <a:rPr lang="en-US" sz="3840" dirty="0">
                <a:latin typeface="Arial" panose="020B0604020202020204" pitchFamily="34" charset="0"/>
                <a:cs typeface="Arial" panose="020B0604020202020204" pitchFamily="34" charset="0"/>
              </a:rPr>
              <a:t>An 83.72% and a 69.92% reduction of heme was observed using ketoconazole and verapamil as substrates. The second testing with superoxide dismutase and catalase showed similar results with 77.34% and 58.23% of heme reduction, respectively. These results indicate the irreversible nature of the CYP3A4 inhibition by ketoconazole and verapamil and are useful for future clinical practices and drug regulations.</a:t>
            </a:r>
          </a:p>
        </p:txBody>
      </p:sp>
      <p:sp>
        <p:nvSpPr>
          <p:cNvPr id="54" name="Rectangle 53">
            <a:extLst>
              <a:ext uri="{FF2B5EF4-FFF2-40B4-BE49-F238E27FC236}">
                <a16:creationId xmlns:a16="http://schemas.microsoft.com/office/drawing/2014/main" id="{2B925653-5DDB-49CD-839E-DB8E02409424}"/>
              </a:ext>
            </a:extLst>
          </p:cNvPr>
          <p:cNvSpPr/>
          <p:nvPr/>
        </p:nvSpPr>
        <p:spPr>
          <a:xfrm>
            <a:off x="15898882" y="16001398"/>
            <a:ext cx="13134120" cy="1057785"/>
          </a:xfrm>
          <a:prstGeom prst="rect">
            <a:avLst/>
          </a:prstGeom>
          <a:solidFill>
            <a:srgbClr val="002060"/>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s-Latn-BA" sz="9895" dirty="0"/>
          </a:p>
        </p:txBody>
      </p:sp>
      <p:sp>
        <p:nvSpPr>
          <p:cNvPr id="55" name="Rectangle 54">
            <a:extLst>
              <a:ext uri="{FF2B5EF4-FFF2-40B4-BE49-F238E27FC236}">
                <a16:creationId xmlns:a16="http://schemas.microsoft.com/office/drawing/2014/main" id="{50A64221-5007-4838-B486-0C2580E1E2D7}"/>
              </a:ext>
            </a:extLst>
          </p:cNvPr>
          <p:cNvSpPr/>
          <p:nvPr/>
        </p:nvSpPr>
        <p:spPr>
          <a:xfrm>
            <a:off x="16006517" y="16033033"/>
            <a:ext cx="3390157" cy="923328"/>
          </a:xfrm>
          <a:prstGeom prst="rect">
            <a:avLst/>
          </a:prstGeom>
          <a:noFill/>
        </p:spPr>
        <p:txBody>
          <a:bodyPr wrap="none" lIns="109727" tIns="54863" rIns="109727" bIns="54863">
            <a:spAutoFit/>
          </a:bodyPr>
          <a:lstStyle/>
          <a:p>
            <a:pPr algn="ctr"/>
            <a:r>
              <a:rPr lang="hr-HR" sz="5280" b="1" dirty="0">
                <a:ln w="0"/>
                <a:solidFill>
                  <a:schemeClr val="bg1"/>
                </a:solidFill>
                <a:effectLst>
                  <a:outerShdw blurRad="38100" dist="19050" dir="2700000" algn="tl" rotWithShape="0">
                    <a:schemeClr val="dk1">
                      <a:alpha val="40000"/>
                    </a:schemeClr>
                  </a:outerShdw>
                </a:effectLst>
                <a:latin typeface="Arial Narrow" panose="020B0606020202030204" pitchFamily="34" charset="0"/>
              </a:rPr>
              <a:t>4. RESULTS</a:t>
            </a:r>
            <a:endParaRPr lang="en-US" sz="6480" b="1" dirty="0">
              <a:ln w="0"/>
              <a:solidFill>
                <a:schemeClr val="bg1"/>
              </a:solidFill>
              <a:effectLst>
                <a:outerShdw blurRad="38100" dist="19050" dir="2700000" algn="tl" rotWithShape="0">
                  <a:schemeClr val="dk1">
                    <a:alpha val="40000"/>
                  </a:schemeClr>
                </a:outerShdw>
              </a:effectLst>
              <a:latin typeface="Arial Narrow" panose="020B0606020202030204" pitchFamily="34" charset="0"/>
            </a:endParaRPr>
          </a:p>
        </p:txBody>
      </p:sp>
      <p:sp>
        <p:nvSpPr>
          <p:cNvPr id="56" name="Rectangle 55">
            <a:extLst>
              <a:ext uri="{FF2B5EF4-FFF2-40B4-BE49-F238E27FC236}">
                <a16:creationId xmlns:a16="http://schemas.microsoft.com/office/drawing/2014/main" id="{286A9150-9742-43C5-8AA2-567F84147E7C}"/>
              </a:ext>
            </a:extLst>
          </p:cNvPr>
          <p:cNvSpPr/>
          <p:nvPr/>
        </p:nvSpPr>
        <p:spPr>
          <a:xfrm>
            <a:off x="15949668" y="17424088"/>
            <a:ext cx="12944430" cy="14199204"/>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s-Latn-BA" sz="9895" dirty="0"/>
          </a:p>
        </p:txBody>
      </p:sp>
      <p:sp>
        <p:nvSpPr>
          <p:cNvPr id="58" name="Rectangle 57">
            <a:extLst>
              <a:ext uri="{FF2B5EF4-FFF2-40B4-BE49-F238E27FC236}">
                <a16:creationId xmlns:a16="http://schemas.microsoft.com/office/drawing/2014/main" id="{DCC6718D-EC13-44FA-B36B-D1CB6E1380B2}"/>
              </a:ext>
            </a:extLst>
          </p:cNvPr>
          <p:cNvSpPr/>
          <p:nvPr/>
        </p:nvSpPr>
        <p:spPr>
          <a:xfrm>
            <a:off x="15915323" y="31935784"/>
            <a:ext cx="13013119" cy="1057785"/>
          </a:xfrm>
          <a:prstGeom prst="rect">
            <a:avLst/>
          </a:prstGeom>
          <a:solidFill>
            <a:srgbClr val="002060"/>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s-Latn-BA" sz="9895" dirty="0"/>
          </a:p>
        </p:txBody>
      </p:sp>
      <p:sp>
        <p:nvSpPr>
          <p:cNvPr id="59" name="Rectangle 58">
            <a:extLst>
              <a:ext uri="{FF2B5EF4-FFF2-40B4-BE49-F238E27FC236}">
                <a16:creationId xmlns:a16="http://schemas.microsoft.com/office/drawing/2014/main" id="{286A9150-9742-43C5-8AA2-567F84147E7C}"/>
              </a:ext>
            </a:extLst>
          </p:cNvPr>
          <p:cNvSpPr/>
          <p:nvPr/>
        </p:nvSpPr>
        <p:spPr>
          <a:xfrm>
            <a:off x="15889314" y="33304947"/>
            <a:ext cx="13013121" cy="3171814"/>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s-Latn-BA" sz="9895" dirty="0"/>
          </a:p>
        </p:txBody>
      </p:sp>
      <p:sp>
        <p:nvSpPr>
          <p:cNvPr id="60" name="Rectangle 59">
            <a:extLst>
              <a:ext uri="{FF2B5EF4-FFF2-40B4-BE49-F238E27FC236}">
                <a16:creationId xmlns:a16="http://schemas.microsoft.com/office/drawing/2014/main" id="{A50D81D2-69AE-42A6-B1A3-F3AC61B03EAD}"/>
              </a:ext>
            </a:extLst>
          </p:cNvPr>
          <p:cNvSpPr/>
          <p:nvPr/>
        </p:nvSpPr>
        <p:spPr>
          <a:xfrm>
            <a:off x="16143737" y="31967334"/>
            <a:ext cx="4942441" cy="923328"/>
          </a:xfrm>
          <a:prstGeom prst="rect">
            <a:avLst/>
          </a:prstGeom>
          <a:noFill/>
        </p:spPr>
        <p:txBody>
          <a:bodyPr wrap="none" lIns="109727" tIns="54863" rIns="109727" bIns="54863">
            <a:spAutoFit/>
          </a:bodyPr>
          <a:lstStyle/>
          <a:p>
            <a:pPr algn="ctr"/>
            <a:r>
              <a:rPr lang="bs-Latn-BA" sz="5280" b="1" dirty="0">
                <a:ln w="0"/>
                <a:solidFill>
                  <a:schemeClr val="bg1"/>
                </a:solidFill>
                <a:effectLst>
                  <a:outerShdw blurRad="38100" dist="19050" dir="2700000" algn="tl" rotWithShape="0">
                    <a:schemeClr val="dk1">
                      <a:alpha val="40000"/>
                    </a:schemeClr>
                  </a:outerShdw>
                </a:effectLst>
                <a:latin typeface="Arial Narrow" panose="020B0606020202030204" pitchFamily="34" charset="0"/>
              </a:rPr>
              <a:t>5. CONCLUSIONS</a:t>
            </a:r>
            <a:endParaRPr lang="en-US" sz="6480" b="1" dirty="0">
              <a:ln w="0"/>
              <a:solidFill>
                <a:schemeClr val="bg1"/>
              </a:solidFill>
              <a:effectLst>
                <a:outerShdw blurRad="38100" dist="19050" dir="2700000" algn="tl" rotWithShape="0">
                  <a:schemeClr val="dk1">
                    <a:alpha val="40000"/>
                  </a:schemeClr>
                </a:outerShdw>
              </a:effectLst>
              <a:latin typeface="Arial Narrow" panose="020B0606020202030204" pitchFamily="34" charset="0"/>
            </a:endParaRPr>
          </a:p>
        </p:txBody>
      </p:sp>
      <p:sp>
        <p:nvSpPr>
          <p:cNvPr id="62" name="Rectangle 61"/>
          <p:cNvSpPr/>
          <p:nvPr/>
        </p:nvSpPr>
        <p:spPr>
          <a:xfrm>
            <a:off x="15871900" y="33413309"/>
            <a:ext cx="12944430" cy="3046988"/>
          </a:xfrm>
          <a:prstGeom prst="rect">
            <a:avLst/>
          </a:prstGeom>
        </p:spPr>
        <p:txBody>
          <a:bodyPr wrap="square">
            <a:spAutoFit/>
          </a:bodyPr>
          <a:lstStyle/>
          <a:p>
            <a:pPr algn="just"/>
            <a:r>
              <a:rPr lang="bs-Latn-BA" sz="3840" dirty="0">
                <a:latin typeface="Arial" panose="020B0604020202020204" pitchFamily="34" charset="0"/>
                <a:cs typeface="Arial" panose="020B0604020202020204" pitchFamily="34" charset="0"/>
              </a:rPr>
              <a:t>Ketoconazole and verapamil are known CYP3A4 inhibitors. In this study a change in the heme concentration was observed. Clinicans, health specialists and drug manufactureres should be aware of this significant heme reduction due to binding of the reactive intermediate</a:t>
            </a:r>
            <a:r>
              <a:rPr lang="bs-Latn-BA" sz="3840" dirty="0">
                <a:latin typeface="Times New Roman" pitchFamily="18" charset="0"/>
                <a:cs typeface="Times New Roman" pitchFamily="18" charset="0"/>
              </a:rPr>
              <a:t>. </a:t>
            </a:r>
            <a:endParaRPr lang="en-US" sz="3840" dirty="0">
              <a:latin typeface="Times New Roman" pitchFamily="18" charset="0"/>
              <a:cs typeface="Times New Roman" pitchFamily="18" charset="0"/>
            </a:endParaRPr>
          </a:p>
        </p:txBody>
      </p:sp>
      <p:sp>
        <p:nvSpPr>
          <p:cNvPr id="63" name="Rectangle 62">
            <a:extLst>
              <a:ext uri="{FF2B5EF4-FFF2-40B4-BE49-F238E27FC236}">
                <a16:creationId xmlns:a16="http://schemas.microsoft.com/office/drawing/2014/main" id="{DCC6718D-EC13-44FA-B36B-D1CB6E1380B2}"/>
              </a:ext>
            </a:extLst>
          </p:cNvPr>
          <p:cNvSpPr/>
          <p:nvPr/>
        </p:nvSpPr>
        <p:spPr>
          <a:xfrm>
            <a:off x="1491505" y="36937900"/>
            <a:ext cx="27260455" cy="1057785"/>
          </a:xfrm>
          <a:prstGeom prst="rect">
            <a:avLst/>
          </a:prstGeom>
          <a:solidFill>
            <a:srgbClr val="002060"/>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s-Latn-BA" sz="9895" dirty="0"/>
          </a:p>
        </p:txBody>
      </p:sp>
      <p:sp>
        <p:nvSpPr>
          <p:cNvPr id="64" name="Rectangle 63">
            <a:extLst>
              <a:ext uri="{FF2B5EF4-FFF2-40B4-BE49-F238E27FC236}">
                <a16:creationId xmlns:a16="http://schemas.microsoft.com/office/drawing/2014/main" id="{A50D81D2-69AE-42A6-B1A3-F3AC61B03EAD}"/>
              </a:ext>
            </a:extLst>
          </p:cNvPr>
          <p:cNvSpPr/>
          <p:nvPr/>
        </p:nvSpPr>
        <p:spPr>
          <a:xfrm>
            <a:off x="1577847" y="36937899"/>
            <a:ext cx="4633061" cy="923328"/>
          </a:xfrm>
          <a:prstGeom prst="rect">
            <a:avLst/>
          </a:prstGeom>
          <a:noFill/>
        </p:spPr>
        <p:txBody>
          <a:bodyPr wrap="none" lIns="109727" tIns="54863" rIns="109727" bIns="54863">
            <a:spAutoFit/>
          </a:bodyPr>
          <a:lstStyle/>
          <a:p>
            <a:pPr algn="ctr"/>
            <a:r>
              <a:rPr lang="bs-Latn-BA" sz="5280" b="1" dirty="0">
                <a:ln w="0"/>
                <a:solidFill>
                  <a:schemeClr val="bg1"/>
                </a:solidFill>
                <a:effectLst>
                  <a:outerShdw blurRad="38100" dist="19050" dir="2700000" algn="tl" rotWithShape="0">
                    <a:schemeClr val="dk1">
                      <a:alpha val="40000"/>
                    </a:schemeClr>
                  </a:outerShdw>
                </a:effectLst>
                <a:latin typeface="Arial Narrow" panose="020B0606020202030204" pitchFamily="34" charset="0"/>
              </a:rPr>
              <a:t>6. REFERENCES</a:t>
            </a:r>
            <a:endParaRPr lang="en-US" sz="6480" b="1" dirty="0">
              <a:ln w="0"/>
              <a:solidFill>
                <a:schemeClr val="bg1"/>
              </a:solidFill>
              <a:effectLst>
                <a:outerShdw blurRad="38100" dist="19050" dir="2700000" algn="tl" rotWithShape="0">
                  <a:schemeClr val="dk1">
                    <a:alpha val="40000"/>
                  </a:schemeClr>
                </a:outerShdw>
              </a:effectLst>
              <a:latin typeface="Arial Narrow" panose="020B0606020202030204" pitchFamily="34" charset="0"/>
            </a:endParaRPr>
          </a:p>
        </p:txBody>
      </p:sp>
      <p:sp>
        <p:nvSpPr>
          <p:cNvPr id="66" name="Rectangle 65">
            <a:extLst>
              <a:ext uri="{FF2B5EF4-FFF2-40B4-BE49-F238E27FC236}">
                <a16:creationId xmlns:a16="http://schemas.microsoft.com/office/drawing/2014/main" id="{286A9150-9742-43C5-8AA2-567F84147E7C}"/>
              </a:ext>
            </a:extLst>
          </p:cNvPr>
          <p:cNvSpPr/>
          <p:nvPr/>
        </p:nvSpPr>
        <p:spPr>
          <a:xfrm>
            <a:off x="1491505" y="38052317"/>
            <a:ext cx="27260455" cy="2494410"/>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s-Latn-BA" sz="9895" dirty="0"/>
          </a:p>
        </p:txBody>
      </p:sp>
      <p:sp>
        <p:nvSpPr>
          <p:cNvPr id="2" name="Rectangle 1"/>
          <p:cNvSpPr>
            <a:spLocks noChangeArrowheads="1"/>
          </p:cNvSpPr>
          <p:nvPr/>
        </p:nvSpPr>
        <p:spPr bwMode="auto">
          <a:xfrm>
            <a:off x="1491141" y="38256335"/>
            <a:ext cx="27089005" cy="1834346"/>
          </a:xfrm>
          <a:prstGeom prst="rect">
            <a:avLst/>
          </a:prstGeom>
          <a:noFill/>
          <a:ln w="9525">
            <a:noFill/>
            <a:miter lim="800000"/>
            <a:headEnd/>
            <a:tailEnd/>
          </a:ln>
          <a:effectLst/>
        </p:spPr>
        <p:txBody>
          <a:bodyPr vert="horz" wrap="square" lIns="109727" tIns="54863" rIns="109727" bIns="54863" numCol="1" anchor="ctr" anchorCtr="0" compatLnSpc="1">
            <a:prstTxWarp prst="textNoShape">
              <a:avLst/>
            </a:prstTxWarp>
            <a:spAutoFit/>
          </a:bodyPr>
          <a:lstStyle/>
          <a:p>
            <a:pPr marL="411463" indent="-411463" algn="just" defTabSz="1097236" fontAlgn="base">
              <a:spcBef>
                <a:spcPct val="0"/>
              </a:spcBef>
              <a:spcAft>
                <a:spcPct val="0"/>
              </a:spcAft>
              <a:buFontTx/>
              <a:buAutoNum type="arabicPeriod"/>
            </a:pPr>
            <a:r>
              <a:rPr lang="bs-Latn-BA" sz="2800" dirty="0">
                <a:latin typeface="Arial" panose="020B0604020202020204" pitchFamily="34" charset="0"/>
                <a:cs typeface="Arial" panose="020B0604020202020204" pitchFamily="34" charset="0"/>
              </a:rPr>
              <a:t>Kondža, Martin; Bojić, Mirza; Tomić, Ivona; Maleš, Željan; Rezić, Valentina; Ćavar, Ivan. Characterization of the CYP3A4 Enzyme Inhibition Potential of Selected Flavonoids // Molecules, 26 (2021), 10; 3018, 13 doi:10.3390/molecules26103018. </a:t>
            </a:r>
          </a:p>
          <a:p>
            <a:pPr marL="411463" indent="-411463" algn="just" defTabSz="1097236" fontAlgn="base">
              <a:spcBef>
                <a:spcPct val="0"/>
              </a:spcBef>
              <a:spcAft>
                <a:spcPct val="0"/>
              </a:spcAft>
              <a:buFontTx/>
              <a:buAutoNum type="arabicPeriod"/>
            </a:pPr>
            <a:r>
              <a:rPr lang="bs-Latn-BA" sz="2800" dirty="0">
                <a:latin typeface="Arial" panose="020B0604020202020204" pitchFamily="34" charset="0"/>
                <a:cs typeface="Arial" panose="020B0604020202020204" pitchFamily="34" charset="0"/>
              </a:rPr>
              <a:t>Bojić, M., Barbero, L., Dolgos, H., Freisleben, A., Gallemann, D., Riva, S., Guengerich, F. P. (2014). Time-and NADPH-dependent inhibition of cytochrome P450 3A4 by the cyclopentapeptide cilengitide: Significance of the guanidine group and accompanying spectral changes. Drug Metabolism and Disposition, 42(9), 1438-1446.</a:t>
            </a:r>
          </a:p>
        </p:txBody>
      </p:sp>
      <p:pic>
        <p:nvPicPr>
          <p:cNvPr id="4" name="Slika 3">
            <a:extLst>
              <a:ext uri="{FF2B5EF4-FFF2-40B4-BE49-F238E27FC236}">
                <a16:creationId xmlns:a16="http://schemas.microsoft.com/office/drawing/2014/main" id="{C58D0F57-AB2D-1887-A303-953F09A93360}"/>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1314" t="12241" r="11556" b="11321"/>
          <a:stretch/>
        </p:blipFill>
        <p:spPr>
          <a:xfrm>
            <a:off x="26297720" y="2891282"/>
            <a:ext cx="2153159" cy="2133846"/>
          </a:xfrm>
          <a:prstGeom prst="rect">
            <a:avLst/>
          </a:prstGeom>
        </p:spPr>
      </p:pic>
      <p:pic>
        <p:nvPicPr>
          <p:cNvPr id="8" name="Slika 7">
            <a:extLst>
              <a:ext uri="{FF2B5EF4-FFF2-40B4-BE49-F238E27FC236}">
                <a16:creationId xmlns:a16="http://schemas.microsoft.com/office/drawing/2014/main" id="{A7AA6A71-EC4C-1344-7752-182E402238E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7294" t="19101" r="9335" b="17567"/>
          <a:stretch/>
        </p:blipFill>
        <p:spPr>
          <a:xfrm>
            <a:off x="1998236" y="2711356"/>
            <a:ext cx="5484585" cy="4166267"/>
          </a:xfrm>
          <a:prstGeom prst="rect">
            <a:avLst/>
          </a:prstGeom>
        </p:spPr>
      </p:pic>
      <p:pic>
        <p:nvPicPr>
          <p:cNvPr id="10" name="Slika 9">
            <a:extLst>
              <a:ext uri="{FF2B5EF4-FFF2-40B4-BE49-F238E27FC236}">
                <a16:creationId xmlns:a16="http://schemas.microsoft.com/office/drawing/2014/main" id="{F321BF11-2F4F-9C98-435B-92F30637F36F}"/>
              </a:ext>
            </a:extLst>
          </p:cNvPr>
          <p:cNvPicPr>
            <a:picLocks noChangeAspect="1"/>
          </p:cNvPicPr>
          <p:nvPr/>
        </p:nvPicPr>
        <p:blipFill rotWithShape="1">
          <a:blip r:embed="rId4">
            <a:extLst>
              <a:ext uri="{28A0092B-C50C-407E-A947-70E740481C1C}">
                <a14:useLocalDpi xmlns:a14="http://schemas.microsoft.com/office/drawing/2010/main" val="0"/>
              </a:ext>
            </a:extLst>
          </a:blip>
          <a:srcRect r="56993" b="35686"/>
          <a:stretch/>
        </p:blipFill>
        <p:spPr>
          <a:xfrm>
            <a:off x="26503370" y="7594934"/>
            <a:ext cx="1741858" cy="1749207"/>
          </a:xfrm>
          <a:prstGeom prst="rect">
            <a:avLst/>
          </a:prstGeom>
        </p:spPr>
      </p:pic>
      <p:pic>
        <p:nvPicPr>
          <p:cNvPr id="15" name="Slika 14">
            <a:extLst>
              <a:ext uri="{FF2B5EF4-FFF2-40B4-BE49-F238E27FC236}">
                <a16:creationId xmlns:a16="http://schemas.microsoft.com/office/drawing/2014/main" id="{ECBA347E-BEB7-F799-E23C-4E977CDE7C0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503369" y="5346058"/>
            <a:ext cx="1741859" cy="1674604"/>
          </a:xfrm>
          <a:prstGeom prst="rect">
            <a:avLst/>
          </a:prstGeom>
        </p:spPr>
      </p:pic>
      <p:pic>
        <p:nvPicPr>
          <p:cNvPr id="1026" name="Picture 2" descr="Verapamil - Wikipedia">
            <a:extLst>
              <a:ext uri="{FF2B5EF4-FFF2-40B4-BE49-F238E27FC236}">
                <a16:creationId xmlns:a16="http://schemas.microsoft.com/office/drawing/2014/main" id="{55C9095B-7EEE-738A-B2D2-3E684F40330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43939" y="21309465"/>
            <a:ext cx="5182827" cy="318312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Ketoconazole ((-)-Ketoconazol) | Fungal Inhibitor | MedChemExpress">
            <a:extLst>
              <a:ext uri="{FF2B5EF4-FFF2-40B4-BE49-F238E27FC236}">
                <a16:creationId xmlns:a16="http://schemas.microsoft.com/office/drawing/2014/main" id="{C7C44843-B8FB-70BA-217C-7583B0B6A92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38350" y="20195429"/>
            <a:ext cx="4944471" cy="4944471"/>
          </a:xfrm>
          <a:prstGeom prst="rect">
            <a:avLst/>
          </a:prstGeom>
          <a:noFill/>
          <a:extLst>
            <a:ext uri="{909E8E84-426E-40DD-AFC4-6F175D3DCCD1}">
              <a14:hiddenFill xmlns:a14="http://schemas.microsoft.com/office/drawing/2010/main">
                <a:solidFill>
                  <a:srgbClr val="FFFFFF"/>
                </a:solidFill>
              </a14:hiddenFill>
            </a:ext>
          </a:extLst>
        </p:spPr>
      </p:pic>
      <p:sp>
        <p:nvSpPr>
          <p:cNvPr id="3" name="TekstniOkvir 2">
            <a:extLst>
              <a:ext uri="{FF2B5EF4-FFF2-40B4-BE49-F238E27FC236}">
                <a16:creationId xmlns:a16="http://schemas.microsoft.com/office/drawing/2014/main" id="{84A6E37D-1819-F932-8FB6-83B861279073}"/>
              </a:ext>
            </a:extLst>
          </p:cNvPr>
          <p:cNvSpPr txBox="1"/>
          <p:nvPr/>
        </p:nvSpPr>
        <p:spPr>
          <a:xfrm>
            <a:off x="2446424" y="24555118"/>
            <a:ext cx="3961341" cy="523220"/>
          </a:xfrm>
          <a:prstGeom prst="rect">
            <a:avLst/>
          </a:prstGeom>
          <a:noFill/>
        </p:spPr>
        <p:txBody>
          <a:bodyPr wrap="none" rtlCol="0">
            <a:spAutoFit/>
          </a:bodyPr>
          <a:lstStyle/>
          <a:p>
            <a:r>
              <a:rPr lang="hr-HR" sz="2800" b="1" dirty="0">
                <a:latin typeface="Arial" panose="020B0604020202020204" pitchFamily="34" charset="0"/>
                <a:cs typeface="Arial" panose="020B0604020202020204" pitchFamily="34" charset="0"/>
              </a:rPr>
              <a:t>Figure 1. </a:t>
            </a:r>
            <a:r>
              <a:rPr lang="hr-HR" sz="2800" dirty="0" err="1">
                <a:latin typeface="Arial" panose="020B0604020202020204" pitchFamily="34" charset="0"/>
                <a:cs typeface="Arial" panose="020B0604020202020204" pitchFamily="34" charset="0"/>
              </a:rPr>
              <a:t>Ketoconazole</a:t>
            </a:r>
            <a:endParaRPr lang="hr-HR" sz="2800" dirty="0">
              <a:latin typeface="Arial" panose="020B0604020202020204" pitchFamily="34" charset="0"/>
              <a:cs typeface="Arial" panose="020B0604020202020204" pitchFamily="34" charset="0"/>
            </a:endParaRPr>
          </a:p>
        </p:txBody>
      </p:sp>
      <p:sp>
        <p:nvSpPr>
          <p:cNvPr id="7" name="TekstniOkvir 6">
            <a:extLst>
              <a:ext uri="{FF2B5EF4-FFF2-40B4-BE49-F238E27FC236}">
                <a16:creationId xmlns:a16="http://schemas.microsoft.com/office/drawing/2014/main" id="{EBB92C4F-C283-A3B3-8190-81C9801F8B4A}"/>
              </a:ext>
            </a:extLst>
          </p:cNvPr>
          <p:cNvSpPr txBox="1"/>
          <p:nvPr/>
        </p:nvSpPr>
        <p:spPr>
          <a:xfrm>
            <a:off x="9145067" y="24555118"/>
            <a:ext cx="15119496" cy="523220"/>
          </a:xfrm>
          <a:prstGeom prst="rect">
            <a:avLst/>
          </a:prstGeom>
          <a:noFill/>
        </p:spPr>
        <p:txBody>
          <a:bodyPr wrap="square">
            <a:spAutoFit/>
          </a:bodyPr>
          <a:lstStyle/>
          <a:p>
            <a:r>
              <a:rPr lang="hr-HR" sz="2800" b="1" dirty="0">
                <a:latin typeface="Arial" panose="020B0604020202020204" pitchFamily="34" charset="0"/>
                <a:cs typeface="Arial" panose="020B0604020202020204" pitchFamily="34" charset="0"/>
              </a:rPr>
              <a:t>Figure 2. </a:t>
            </a:r>
            <a:r>
              <a:rPr lang="hr-HR" sz="2800" dirty="0" err="1">
                <a:latin typeface="Arial" panose="020B0604020202020204" pitchFamily="34" charset="0"/>
                <a:cs typeface="Arial" panose="020B0604020202020204" pitchFamily="34" charset="0"/>
              </a:rPr>
              <a:t>Verapamil</a:t>
            </a:r>
            <a:endParaRPr lang="hr-HR" sz="2800" dirty="0">
              <a:latin typeface="Arial" panose="020B0604020202020204" pitchFamily="34" charset="0"/>
              <a:cs typeface="Arial" panose="020B0604020202020204" pitchFamily="34" charset="0"/>
            </a:endParaRPr>
          </a:p>
        </p:txBody>
      </p:sp>
      <p:sp>
        <p:nvSpPr>
          <p:cNvPr id="19" name="TekstniOkvir 18">
            <a:extLst>
              <a:ext uri="{FF2B5EF4-FFF2-40B4-BE49-F238E27FC236}">
                <a16:creationId xmlns:a16="http://schemas.microsoft.com/office/drawing/2014/main" id="{4E448F68-BDA6-59DC-C207-5CDFDB2B47D4}"/>
              </a:ext>
            </a:extLst>
          </p:cNvPr>
          <p:cNvSpPr txBox="1"/>
          <p:nvPr/>
        </p:nvSpPr>
        <p:spPr>
          <a:xfrm>
            <a:off x="15889314" y="10955631"/>
            <a:ext cx="12841674" cy="4770537"/>
          </a:xfrm>
          <a:prstGeom prst="rect">
            <a:avLst/>
          </a:prstGeom>
          <a:noFill/>
          <a:ln>
            <a:solidFill>
              <a:srgbClr val="002060"/>
            </a:solidFill>
          </a:ln>
        </p:spPr>
        <p:txBody>
          <a:bodyPr wrap="square">
            <a:spAutoFit/>
          </a:bodyPr>
          <a:lstStyle/>
          <a:p>
            <a:pPr algn="just"/>
            <a:r>
              <a:rPr lang="en-US" sz="3800" dirty="0">
                <a:latin typeface="Arial" panose="020B0604020202020204" pitchFamily="34" charset="0"/>
                <a:cs typeface="Arial" panose="020B0604020202020204" pitchFamily="34" charset="0"/>
              </a:rPr>
              <a:t>600 nm was recorded on a </a:t>
            </a:r>
            <a:r>
              <a:rPr lang="hr-HR" sz="3800" dirty="0">
                <a:latin typeface="Arial" panose="020B0604020202020204" pitchFamily="34" charset="0"/>
                <a:cs typeface="Arial" panose="020B0604020202020204" pitchFamily="34" charset="0"/>
              </a:rPr>
              <a:t>s</a:t>
            </a:r>
            <a:r>
              <a:rPr lang="en-US" sz="3800" dirty="0" err="1">
                <a:latin typeface="Arial" panose="020B0604020202020204" pitchFamily="34" charset="0"/>
                <a:cs typeface="Arial" panose="020B0604020202020204" pitchFamily="34" charset="0"/>
              </a:rPr>
              <a:t>pectrophotometer</a:t>
            </a:r>
            <a:r>
              <a:rPr lang="en-US" sz="3800" dirty="0">
                <a:latin typeface="Arial" panose="020B0604020202020204" pitchFamily="34" charset="0"/>
                <a:cs typeface="Arial" panose="020B0604020202020204" pitchFamily="34" charset="0"/>
              </a:rPr>
              <a:t>. The incubation mixture was prepared to a volume of 1.5 mL and consisted of ultrapure water, appropriate hemin solution, 0.83 M pyridine (final concentration) and 0.06 M sodium hydroxide (final concentration). The prepared calibration curve was used to calculate the heme concentration in the samples. The incubation mixture was prepared according to the described method</a:t>
            </a:r>
            <a:r>
              <a:rPr lang="hr-HR" sz="3800" dirty="0">
                <a:latin typeface="Arial" panose="020B0604020202020204" pitchFamily="34" charset="0"/>
                <a:cs typeface="Arial" panose="020B0604020202020204" pitchFamily="34" charset="0"/>
              </a:rPr>
              <a:t>.</a:t>
            </a:r>
          </a:p>
        </p:txBody>
      </p:sp>
      <p:graphicFrame>
        <p:nvGraphicFramePr>
          <p:cNvPr id="22" name="Grafikon 21">
            <a:extLst>
              <a:ext uri="{FF2B5EF4-FFF2-40B4-BE49-F238E27FC236}">
                <a16:creationId xmlns:a16="http://schemas.microsoft.com/office/drawing/2014/main" id="{AF807B0D-D210-E331-9E63-CABF694149B3}"/>
              </a:ext>
            </a:extLst>
          </p:cNvPr>
          <p:cNvGraphicFramePr>
            <a:graphicFrameLocks/>
          </p:cNvGraphicFramePr>
          <p:nvPr>
            <p:extLst>
              <p:ext uri="{D42A27DB-BD31-4B8C-83A1-F6EECF244321}">
                <p14:modId xmlns:p14="http://schemas.microsoft.com/office/powerpoint/2010/main" val="653954308"/>
              </p:ext>
            </p:extLst>
          </p:nvPr>
        </p:nvGraphicFramePr>
        <p:xfrm>
          <a:off x="17137955" y="23682390"/>
          <a:ext cx="10369152" cy="7379468"/>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3654336244"/>
      </p:ext>
    </p:extLst>
  </p:cSld>
  <p:clrMapOvr>
    <a:masterClrMapping/>
  </p:clrMapOvr>
</p:sld>
</file>

<file path=ppt/theme/theme1.xml><?xml version="1.0" encoding="utf-8"?>
<a:theme xmlns:a="http://schemas.openxmlformats.org/drawingml/2006/main" name="Office Theme">
  <a:themeElements>
    <a:clrScheme name="Tema sustava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sustava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sustava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690</TotalTime>
  <Words>666</Words>
  <Application>Microsoft Office PowerPoint</Application>
  <PresentationFormat>Prilagođeno</PresentationFormat>
  <Paragraphs>29</Paragraphs>
  <Slides>1</Slides>
  <Notes>0</Notes>
  <HiddenSlides>0</HiddenSlides>
  <MMClips>0</MMClips>
  <ScaleCrop>false</ScaleCrop>
  <HeadingPairs>
    <vt:vector size="6" baseType="variant">
      <vt:variant>
        <vt:lpstr>Korišteni fontovi</vt:lpstr>
      </vt:variant>
      <vt:variant>
        <vt:i4>5</vt:i4>
      </vt:variant>
      <vt:variant>
        <vt:lpstr>Tema</vt:lpstr>
      </vt:variant>
      <vt:variant>
        <vt:i4>1</vt:i4>
      </vt:variant>
      <vt:variant>
        <vt:lpstr>Naslovi slajdova</vt:lpstr>
      </vt:variant>
      <vt:variant>
        <vt:i4>1</vt:i4>
      </vt:variant>
    </vt:vector>
  </HeadingPairs>
  <TitlesOfParts>
    <vt:vector size="7" baseType="lpstr">
      <vt:lpstr>Arial</vt:lpstr>
      <vt:lpstr>Arial Narrow</vt:lpstr>
      <vt:lpstr>Calibri</vt:lpstr>
      <vt:lpstr>Calibri Light</vt:lpstr>
      <vt:lpstr>Times New Roman</vt:lpstr>
      <vt:lpstr>Office Theme</vt:lpstr>
      <vt:lpstr>PowerPoint prezentacija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Tehnoloski Fakultet</dc:creator>
  <cp:lastModifiedBy>korisnik1</cp:lastModifiedBy>
  <cp:revision>53</cp:revision>
  <dcterms:created xsi:type="dcterms:W3CDTF">2016-03-30T14:01:54Z</dcterms:created>
  <dcterms:modified xsi:type="dcterms:W3CDTF">2024-02-09T09:37:38Z</dcterms:modified>
</cp:coreProperties>
</file>